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lfa Slab One" panose="020B0604020202020204" charset="0"/>
      <p:regular r:id="rId23"/>
    </p:embeddedFont>
    <p:embeddedFont>
      <p:font typeface="Amatic SC" panose="00000500000000000000" pitchFamily="2" charset="-79"/>
      <p:regular r:id="rId24"/>
      <p:bold r:id="rId25"/>
    </p:embeddedFon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Merriweather" panose="00000500000000000000" pitchFamily="2" charset="0"/>
      <p:regular r:id="rId34"/>
      <p:bold r:id="rId35"/>
      <p:italic r:id="rId36"/>
      <p:boldItalic r:id="rId37"/>
    </p:embeddedFont>
    <p:embeddedFont>
      <p:font typeface="Merriweather Black" panose="00000A00000000000000" pitchFamily="2" charset="0"/>
      <p:bold r:id="rId38"/>
      <p:boldItalic r:id="rId39"/>
    </p:embeddedFont>
    <p:embeddedFont>
      <p:font typeface="Merriweather Light" panose="00000400000000000000" pitchFamily="2" charset="0"/>
      <p:regular r:id="rId40"/>
      <p:bold r:id="rId41"/>
      <p:italic r:id="rId42"/>
      <p:bold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B2A894-CBCD-4861-9216-CFAA2B5B945F}">
  <a:tblStyle styleId="{4AB2A894-CBCD-4861-9216-CFAA2B5B945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53B90F-B9D8-474A-9368-D96A380C482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4629a679f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629a679f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4629a679f8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629a679f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4629a679f8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4629a679f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4629a679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4629a679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4629a679f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4629a679f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4629a679f8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4629a679f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4629a679f8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4629a679f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629a679f8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629a679f8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4629a679f8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4629a679f8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629a679f8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4629a679f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4629a679f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4629a679f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4629a679f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4629a679f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4629a679f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4629a679f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629a679f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4629a679f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4629a679f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4629a679f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629a679f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629a679f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629a679f8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629a679f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4629a679f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4629a679f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4629a679f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4629a679f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b" anchorCtr="0">
            <a:normAutofit/>
          </a:bodyPr>
          <a:lstStyle/>
          <a:p>
            <a:pPr marL="0" lvl="0" indent="0" algn="ctr" rtl="0">
              <a:spcBef>
                <a:spcPts val="0"/>
              </a:spcBef>
              <a:spcAft>
                <a:spcPts val="0"/>
              </a:spcAft>
              <a:buNone/>
            </a:pPr>
            <a:r>
              <a:rPr lang="en"/>
              <a:t>Canadian Election Analysis</a:t>
            </a:r>
            <a:endParaRPr/>
          </a:p>
        </p:txBody>
      </p:sp>
      <p:sp>
        <p:nvSpPr>
          <p:cNvPr id="57" name="Google Shape;57;p13"/>
          <p:cNvSpPr txBox="1">
            <a:spLocks noGrp="1"/>
          </p:cNvSpPr>
          <p:nvPr>
            <p:ph type="subTitle" idx="1"/>
          </p:nvPr>
        </p:nvSpPr>
        <p:spPr>
          <a:xfrm>
            <a:off x="311700" y="2886774"/>
            <a:ext cx="8520600" cy="187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Group Members:</a:t>
            </a:r>
          </a:p>
          <a:p>
            <a:pPr marL="0" indent="0" algn="l"/>
            <a:r>
              <a:rPr lang="en-CA"/>
              <a:t>Noah David - C846073</a:t>
            </a:r>
            <a:endParaRPr dirty="0"/>
          </a:p>
          <a:p>
            <a:pPr marL="0" lvl="0" indent="0" algn="l" rtl="0">
              <a:spcBef>
                <a:spcPts val="0"/>
              </a:spcBef>
              <a:spcAft>
                <a:spcPts val="0"/>
              </a:spcAft>
              <a:buNone/>
            </a:pPr>
            <a:r>
              <a:rPr lang="en" dirty="0"/>
              <a:t>Akash Guje - C0835384</a:t>
            </a:r>
            <a:endParaRPr dirty="0"/>
          </a:p>
          <a:p>
            <a:pPr marL="0" lvl="0" indent="0" algn="l" rtl="0">
              <a:spcBef>
                <a:spcPts val="0"/>
              </a:spcBef>
              <a:spcAft>
                <a:spcPts val="0"/>
              </a:spcAft>
              <a:buNone/>
            </a:pPr>
            <a:r>
              <a:rPr lang="en" dirty="0"/>
              <a:t>Jebin George - C0850509</a:t>
            </a:r>
            <a:endParaRPr dirty="0"/>
          </a:p>
        </p:txBody>
      </p:sp>
      <p:pic>
        <p:nvPicPr>
          <p:cNvPr id="58" name="Google Shape;58;p13"/>
          <p:cNvPicPr preferRelativeResize="0"/>
          <p:nvPr/>
        </p:nvPicPr>
        <p:blipFill>
          <a:blip r:embed="rId3">
            <a:alphaModFix/>
          </a:blip>
          <a:stretch>
            <a:fillRect/>
          </a:stretch>
        </p:blipFill>
        <p:spPr>
          <a:xfrm>
            <a:off x="5428475" y="2901874"/>
            <a:ext cx="3277000" cy="18439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Party Wise Sentiments Over time:-</a:t>
            </a:r>
            <a:endParaRPr/>
          </a:p>
        </p:txBody>
      </p:sp>
      <p:pic>
        <p:nvPicPr>
          <p:cNvPr id="143" name="Google Shape;143;p22"/>
          <p:cNvPicPr preferRelativeResize="0"/>
          <p:nvPr/>
        </p:nvPicPr>
        <p:blipFill>
          <a:blip r:embed="rId3">
            <a:alphaModFix/>
          </a:blip>
          <a:stretch>
            <a:fillRect/>
          </a:stretch>
        </p:blipFill>
        <p:spPr>
          <a:xfrm>
            <a:off x="0" y="1846075"/>
            <a:ext cx="2840555" cy="1864275"/>
          </a:xfrm>
          <a:prstGeom prst="rect">
            <a:avLst/>
          </a:prstGeom>
          <a:noFill/>
          <a:ln>
            <a:noFill/>
          </a:ln>
        </p:spPr>
      </p:pic>
      <p:pic>
        <p:nvPicPr>
          <p:cNvPr id="144" name="Google Shape;144;p22"/>
          <p:cNvPicPr preferRelativeResize="0"/>
          <p:nvPr/>
        </p:nvPicPr>
        <p:blipFill>
          <a:blip r:embed="rId4">
            <a:alphaModFix/>
          </a:blip>
          <a:stretch>
            <a:fillRect/>
          </a:stretch>
        </p:blipFill>
        <p:spPr>
          <a:xfrm>
            <a:off x="2840538" y="1793238"/>
            <a:ext cx="3070635" cy="1969950"/>
          </a:xfrm>
          <a:prstGeom prst="rect">
            <a:avLst/>
          </a:prstGeom>
          <a:noFill/>
          <a:ln>
            <a:noFill/>
          </a:ln>
        </p:spPr>
      </p:pic>
      <p:pic>
        <p:nvPicPr>
          <p:cNvPr id="145" name="Google Shape;145;p22"/>
          <p:cNvPicPr preferRelativeResize="0"/>
          <p:nvPr/>
        </p:nvPicPr>
        <p:blipFill>
          <a:blip r:embed="rId5">
            <a:alphaModFix/>
          </a:blip>
          <a:stretch>
            <a:fillRect/>
          </a:stretch>
        </p:blipFill>
        <p:spPr>
          <a:xfrm>
            <a:off x="5928900" y="1760363"/>
            <a:ext cx="2990300" cy="2035700"/>
          </a:xfrm>
          <a:prstGeom prst="rect">
            <a:avLst/>
          </a:prstGeom>
          <a:noFill/>
          <a:ln>
            <a:noFill/>
          </a:ln>
        </p:spPr>
      </p:pic>
      <p:sp>
        <p:nvSpPr>
          <p:cNvPr id="146" name="Google Shape;146;p22"/>
          <p:cNvSpPr/>
          <p:nvPr/>
        </p:nvSpPr>
        <p:spPr>
          <a:xfrm>
            <a:off x="740450" y="1160200"/>
            <a:ext cx="1211400" cy="41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Liberal party</a:t>
            </a:r>
            <a:endParaRPr/>
          </a:p>
        </p:txBody>
      </p:sp>
      <p:sp>
        <p:nvSpPr>
          <p:cNvPr id="147" name="Google Shape;147;p22"/>
          <p:cNvSpPr/>
          <p:nvPr/>
        </p:nvSpPr>
        <p:spPr>
          <a:xfrm>
            <a:off x="3426300" y="1160200"/>
            <a:ext cx="1716300" cy="41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Democratic party</a:t>
            </a:r>
            <a:endParaRPr/>
          </a:p>
        </p:txBody>
      </p:sp>
      <p:sp>
        <p:nvSpPr>
          <p:cNvPr id="148" name="Google Shape;148;p22"/>
          <p:cNvSpPr/>
          <p:nvPr/>
        </p:nvSpPr>
        <p:spPr>
          <a:xfrm>
            <a:off x="6565900" y="1160200"/>
            <a:ext cx="1716300" cy="41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Conservative party</a:t>
            </a:r>
            <a:endParaRPr/>
          </a:p>
        </p:txBody>
      </p:sp>
      <p:cxnSp>
        <p:nvCxnSpPr>
          <p:cNvPr id="149" name="Google Shape;149;p22"/>
          <p:cNvCxnSpPr/>
          <p:nvPr/>
        </p:nvCxnSpPr>
        <p:spPr>
          <a:xfrm>
            <a:off x="2835325" y="1196825"/>
            <a:ext cx="0" cy="27642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22"/>
          <p:cNvCxnSpPr/>
          <p:nvPr/>
        </p:nvCxnSpPr>
        <p:spPr>
          <a:xfrm flipH="1">
            <a:off x="5813300" y="1125575"/>
            <a:ext cx="14100" cy="2878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22"/>
          <p:cNvSpPr txBox="1"/>
          <p:nvPr/>
        </p:nvSpPr>
        <p:spPr>
          <a:xfrm>
            <a:off x="484425" y="3981950"/>
            <a:ext cx="7964700" cy="9171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133000"/>
              </a:lnSpc>
              <a:spcBef>
                <a:spcPts val="0"/>
              </a:spcBef>
              <a:spcAft>
                <a:spcPts val="0"/>
              </a:spcAft>
              <a:buSzPts val="1300"/>
              <a:buFont typeface="Merriweather"/>
              <a:buChar char="★"/>
            </a:pPr>
            <a:r>
              <a:rPr lang="en" sz="1300" b="1">
                <a:latin typeface="Merriweather"/>
                <a:ea typeface="Merriweather"/>
                <a:cs typeface="Merriweather"/>
                <a:sym typeface="Merriweather"/>
              </a:rPr>
              <a:t>People’s faith on conservative party is decreased whereas people’s opinion on the Democratic Party and Liberals Party is good as there is a gradual rise in positive and decrease in negative sentiments.</a:t>
            </a:r>
            <a:endParaRPr sz="1300" b="1">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Modelling:- </a:t>
            </a:r>
            <a:endParaRPr/>
          </a:p>
        </p:txBody>
      </p:sp>
      <p:sp>
        <p:nvSpPr>
          <p:cNvPr id="157" name="Google Shape;157;p23"/>
          <p:cNvSpPr txBox="1">
            <a:spLocks noGrp="1"/>
          </p:cNvSpPr>
          <p:nvPr>
            <p:ph type="body" idx="1"/>
          </p:nvPr>
        </p:nvSpPr>
        <p:spPr>
          <a:xfrm>
            <a:off x="68100" y="1115775"/>
            <a:ext cx="8764200" cy="3962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Merriweather"/>
              <a:buChar char="➔"/>
            </a:pPr>
            <a:r>
              <a:rPr lang="en" sz="1300" b="1">
                <a:latin typeface="Merriweather"/>
                <a:ea typeface="Merriweather"/>
                <a:cs typeface="Merriweather"/>
                <a:sym typeface="Merriweather"/>
              </a:rPr>
              <a:t>The Project  Modelling research has taken in three segments.</a:t>
            </a:r>
            <a:endParaRPr sz="1300" b="1">
              <a:latin typeface="Merriweather"/>
              <a:ea typeface="Merriweather"/>
              <a:cs typeface="Merriweather"/>
              <a:sym typeface="Merriweather"/>
            </a:endParaRPr>
          </a:p>
          <a:p>
            <a:pPr marL="914400" lvl="1" indent="-311150" algn="l" rtl="0">
              <a:spcBef>
                <a:spcPts val="0"/>
              </a:spcBef>
              <a:spcAft>
                <a:spcPts val="0"/>
              </a:spcAft>
              <a:buSzPts val="1300"/>
              <a:buFont typeface="Merriweather"/>
              <a:buChar char="◆"/>
            </a:pPr>
            <a:r>
              <a:rPr lang="en" sz="1300" b="1">
                <a:latin typeface="Merriweather"/>
                <a:ea typeface="Merriweather"/>
                <a:cs typeface="Merriweather"/>
                <a:sym typeface="Merriweather"/>
              </a:rPr>
              <a:t>Traditional Modelling techniques. </a:t>
            </a:r>
            <a:endParaRPr sz="1300" b="1">
              <a:latin typeface="Merriweather"/>
              <a:ea typeface="Merriweather"/>
              <a:cs typeface="Merriweather"/>
              <a:sym typeface="Merriweather"/>
            </a:endParaRPr>
          </a:p>
          <a:p>
            <a:pPr marL="914400" lvl="1" indent="-311150" algn="l" rtl="0">
              <a:spcBef>
                <a:spcPts val="0"/>
              </a:spcBef>
              <a:spcAft>
                <a:spcPts val="0"/>
              </a:spcAft>
              <a:buSzPts val="1300"/>
              <a:buFont typeface="Merriweather"/>
              <a:buChar char="◆"/>
            </a:pPr>
            <a:r>
              <a:rPr lang="en" sz="1300" b="1">
                <a:latin typeface="Merriweather"/>
                <a:ea typeface="Merriweather"/>
                <a:cs typeface="Merriweather"/>
                <a:sym typeface="Merriweather"/>
              </a:rPr>
              <a:t>Deep learning techniques.</a:t>
            </a:r>
            <a:endParaRPr sz="1300" b="1">
              <a:latin typeface="Merriweather"/>
              <a:ea typeface="Merriweather"/>
              <a:cs typeface="Merriweather"/>
              <a:sym typeface="Merriweather"/>
            </a:endParaRPr>
          </a:p>
          <a:p>
            <a:pPr marL="914400" lvl="1" indent="-311150" algn="l" rtl="0">
              <a:spcBef>
                <a:spcPts val="0"/>
              </a:spcBef>
              <a:spcAft>
                <a:spcPts val="0"/>
              </a:spcAft>
              <a:buSzPts val="1300"/>
              <a:buFont typeface="Merriweather"/>
              <a:buChar char="◆"/>
            </a:pPr>
            <a:r>
              <a:rPr lang="en" sz="1300" b="1">
                <a:latin typeface="Merriweather"/>
                <a:ea typeface="Merriweather"/>
                <a:cs typeface="Merriweather"/>
                <a:sym typeface="Merriweather"/>
              </a:rPr>
              <a:t>Transfer Learning. </a:t>
            </a:r>
            <a:endParaRPr sz="1300" b="1">
              <a:latin typeface="Merriweather"/>
              <a:ea typeface="Merriweather"/>
              <a:cs typeface="Merriweather"/>
              <a:sym typeface="Merriweather"/>
            </a:endParaRPr>
          </a:p>
          <a:p>
            <a:pPr marL="0" lvl="0" indent="0" algn="l" rtl="0">
              <a:spcBef>
                <a:spcPts val="1200"/>
              </a:spcBef>
              <a:spcAft>
                <a:spcPts val="0"/>
              </a:spcAft>
              <a:buNone/>
            </a:pPr>
            <a:endParaRPr sz="1300" b="1">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sz="1300" b="1">
                <a:latin typeface="Merriweather"/>
                <a:ea typeface="Merriweather"/>
                <a:cs typeface="Merriweather"/>
                <a:sym typeface="Merriweather"/>
              </a:rPr>
              <a:t>Vectorization of data was done in three methods. </a:t>
            </a:r>
            <a:endParaRPr sz="1300" b="1">
              <a:latin typeface="Merriweather"/>
              <a:ea typeface="Merriweather"/>
              <a:cs typeface="Merriweather"/>
              <a:sym typeface="Merriweather"/>
            </a:endParaRPr>
          </a:p>
          <a:p>
            <a:pPr marL="914400" lvl="0" indent="0" algn="l" rtl="0">
              <a:spcBef>
                <a:spcPts val="1200"/>
              </a:spcBef>
              <a:spcAft>
                <a:spcPts val="1200"/>
              </a:spcAft>
              <a:buNone/>
            </a:pPr>
            <a:r>
              <a:rPr lang="en" sz="1300" b="1">
                <a:latin typeface="Merriweather"/>
                <a:ea typeface="Merriweather"/>
                <a:cs typeface="Merriweather"/>
                <a:sym typeface="Merriweather"/>
              </a:rPr>
              <a:t> </a:t>
            </a:r>
            <a:endParaRPr sz="1300" b="1">
              <a:latin typeface="Merriweather"/>
              <a:ea typeface="Merriweather"/>
              <a:cs typeface="Merriweather"/>
              <a:sym typeface="Merriweather"/>
            </a:endParaRPr>
          </a:p>
        </p:txBody>
      </p:sp>
      <p:sp>
        <p:nvSpPr>
          <p:cNvPr id="158" name="Google Shape;158;p23"/>
          <p:cNvSpPr/>
          <p:nvPr/>
        </p:nvSpPr>
        <p:spPr>
          <a:xfrm>
            <a:off x="5314475" y="1486975"/>
            <a:ext cx="1695600" cy="46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Merriweather"/>
                <a:ea typeface="Merriweather"/>
                <a:cs typeface="Merriweather"/>
                <a:sym typeface="Merriweather"/>
              </a:rPr>
              <a:t>Count Vectorizer</a:t>
            </a:r>
            <a:endParaRPr sz="900" b="1">
              <a:latin typeface="Merriweather"/>
              <a:ea typeface="Merriweather"/>
              <a:cs typeface="Merriweather"/>
              <a:sym typeface="Merriweather"/>
            </a:endParaRPr>
          </a:p>
        </p:txBody>
      </p:sp>
      <p:sp>
        <p:nvSpPr>
          <p:cNvPr id="159" name="Google Shape;159;p23"/>
          <p:cNvSpPr/>
          <p:nvPr/>
        </p:nvSpPr>
        <p:spPr>
          <a:xfrm>
            <a:off x="5314350" y="2510850"/>
            <a:ext cx="1695600" cy="39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Merriweather"/>
                <a:ea typeface="Merriweather"/>
                <a:cs typeface="Merriweather"/>
                <a:sym typeface="Merriweather"/>
              </a:rPr>
              <a:t>Tfidf  Vectorizer</a:t>
            </a:r>
            <a:endParaRPr sz="900" b="1">
              <a:latin typeface="Merriweather"/>
              <a:ea typeface="Merriweather"/>
              <a:cs typeface="Merriweather"/>
              <a:sym typeface="Merriweather"/>
            </a:endParaRPr>
          </a:p>
        </p:txBody>
      </p:sp>
      <p:sp>
        <p:nvSpPr>
          <p:cNvPr id="160" name="Google Shape;160;p23"/>
          <p:cNvSpPr/>
          <p:nvPr/>
        </p:nvSpPr>
        <p:spPr>
          <a:xfrm>
            <a:off x="5406550" y="3296800"/>
            <a:ext cx="1695600" cy="3990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Merriweather"/>
                <a:ea typeface="Merriweather"/>
                <a:cs typeface="Merriweather"/>
                <a:sym typeface="Merriweather"/>
              </a:rPr>
              <a:t>Word2Vec</a:t>
            </a:r>
            <a:endParaRPr sz="900" b="1">
              <a:latin typeface="Merriweather"/>
              <a:ea typeface="Merriweather"/>
              <a:cs typeface="Merriweather"/>
              <a:sym typeface="Merriweather"/>
            </a:endParaRPr>
          </a:p>
        </p:txBody>
      </p:sp>
      <p:sp>
        <p:nvSpPr>
          <p:cNvPr id="161" name="Google Shape;161;p23"/>
          <p:cNvSpPr/>
          <p:nvPr/>
        </p:nvSpPr>
        <p:spPr>
          <a:xfrm>
            <a:off x="5314350" y="4316875"/>
            <a:ext cx="1695600" cy="399000"/>
          </a:xfrm>
          <a:prstGeom prst="ellipse">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Merriweather"/>
                <a:ea typeface="Merriweather"/>
                <a:cs typeface="Merriweather"/>
                <a:sym typeface="Merriweather"/>
              </a:rPr>
              <a:t>Data Loaders</a:t>
            </a:r>
            <a:endParaRPr sz="900" b="1">
              <a:latin typeface="Merriweather"/>
              <a:ea typeface="Merriweather"/>
              <a:cs typeface="Merriweather"/>
              <a:sym typeface="Merriweather"/>
            </a:endParaRPr>
          </a:p>
        </p:txBody>
      </p:sp>
      <p:sp>
        <p:nvSpPr>
          <p:cNvPr id="162" name="Google Shape;162;p23"/>
          <p:cNvSpPr/>
          <p:nvPr/>
        </p:nvSpPr>
        <p:spPr>
          <a:xfrm>
            <a:off x="7618300" y="1991775"/>
            <a:ext cx="1140000" cy="684000"/>
          </a:xfrm>
          <a:prstGeom prst="bevel">
            <a:avLst>
              <a:gd name="adj" fmla="val 1250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Merriweather"/>
                <a:ea typeface="Merriweather"/>
                <a:cs typeface="Merriweather"/>
                <a:sym typeface="Merriweather"/>
              </a:rPr>
              <a:t>Traditional Models</a:t>
            </a:r>
            <a:endParaRPr sz="1000" b="1">
              <a:latin typeface="Merriweather"/>
              <a:ea typeface="Merriweather"/>
              <a:cs typeface="Merriweather"/>
              <a:sym typeface="Merriweather"/>
            </a:endParaRPr>
          </a:p>
        </p:txBody>
      </p:sp>
      <p:sp>
        <p:nvSpPr>
          <p:cNvPr id="163" name="Google Shape;163;p23"/>
          <p:cNvSpPr/>
          <p:nvPr/>
        </p:nvSpPr>
        <p:spPr>
          <a:xfrm>
            <a:off x="7618300" y="3154313"/>
            <a:ext cx="1140000" cy="684000"/>
          </a:xfrm>
          <a:prstGeom prst="bevel">
            <a:avLst>
              <a:gd name="adj" fmla="val 125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Merriweather"/>
                <a:ea typeface="Merriweather"/>
                <a:cs typeface="Merriweather"/>
                <a:sym typeface="Merriweather"/>
              </a:rPr>
              <a:t>Deep Learning Models</a:t>
            </a:r>
            <a:endParaRPr sz="1100" b="1">
              <a:latin typeface="Merriweather"/>
              <a:ea typeface="Merriweather"/>
              <a:cs typeface="Merriweather"/>
              <a:sym typeface="Merriweather"/>
            </a:endParaRPr>
          </a:p>
        </p:txBody>
      </p:sp>
      <p:sp>
        <p:nvSpPr>
          <p:cNvPr id="164" name="Google Shape;164;p23"/>
          <p:cNvSpPr/>
          <p:nvPr/>
        </p:nvSpPr>
        <p:spPr>
          <a:xfrm>
            <a:off x="7618300" y="4174375"/>
            <a:ext cx="1140000" cy="684000"/>
          </a:xfrm>
          <a:prstGeom prst="bevel">
            <a:avLst>
              <a:gd name="adj" fmla="val 125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Merriweather"/>
                <a:ea typeface="Merriweather"/>
                <a:cs typeface="Merriweather"/>
                <a:sym typeface="Merriweather"/>
              </a:rPr>
              <a:t>Transfer Learning</a:t>
            </a:r>
            <a:endParaRPr sz="1300" b="1">
              <a:latin typeface="Merriweather"/>
              <a:ea typeface="Merriweather"/>
              <a:cs typeface="Merriweather"/>
              <a:sym typeface="Merriweather"/>
            </a:endParaRPr>
          </a:p>
        </p:txBody>
      </p:sp>
      <p:cxnSp>
        <p:nvCxnSpPr>
          <p:cNvPr id="165" name="Google Shape;165;p23"/>
          <p:cNvCxnSpPr>
            <a:stCxn id="158" idx="6"/>
            <a:endCxn id="162" idx="4"/>
          </p:cNvCxnSpPr>
          <p:nvPr/>
        </p:nvCxnSpPr>
        <p:spPr>
          <a:xfrm>
            <a:off x="7010075" y="1719925"/>
            <a:ext cx="608100" cy="613800"/>
          </a:xfrm>
          <a:prstGeom prst="straightConnector1">
            <a:avLst/>
          </a:prstGeom>
          <a:noFill/>
          <a:ln w="9525" cap="flat" cmpd="sng">
            <a:solidFill>
              <a:schemeClr val="dk2"/>
            </a:solidFill>
            <a:prstDash val="solid"/>
            <a:round/>
            <a:headEnd type="none" w="med" len="med"/>
            <a:tailEnd type="stealth" w="med" len="med"/>
          </a:ln>
        </p:spPr>
      </p:cxnSp>
      <p:cxnSp>
        <p:nvCxnSpPr>
          <p:cNvPr id="166" name="Google Shape;166;p23"/>
          <p:cNvCxnSpPr>
            <a:stCxn id="159" idx="6"/>
            <a:endCxn id="162" idx="4"/>
          </p:cNvCxnSpPr>
          <p:nvPr/>
        </p:nvCxnSpPr>
        <p:spPr>
          <a:xfrm rot="10800000" flipH="1">
            <a:off x="7009950" y="2333850"/>
            <a:ext cx="608400" cy="376500"/>
          </a:xfrm>
          <a:prstGeom prst="straightConnector1">
            <a:avLst/>
          </a:prstGeom>
          <a:noFill/>
          <a:ln w="9525" cap="flat" cmpd="sng">
            <a:solidFill>
              <a:schemeClr val="dk2"/>
            </a:solidFill>
            <a:prstDash val="solid"/>
            <a:round/>
            <a:headEnd type="none" w="med" len="med"/>
            <a:tailEnd type="stealth" w="med" len="med"/>
          </a:ln>
        </p:spPr>
      </p:cxnSp>
      <p:cxnSp>
        <p:nvCxnSpPr>
          <p:cNvPr id="167" name="Google Shape;167;p23"/>
          <p:cNvCxnSpPr>
            <a:stCxn id="160" idx="6"/>
            <a:endCxn id="163" idx="4"/>
          </p:cNvCxnSpPr>
          <p:nvPr/>
        </p:nvCxnSpPr>
        <p:spPr>
          <a:xfrm>
            <a:off x="7102150" y="3496300"/>
            <a:ext cx="516300" cy="0"/>
          </a:xfrm>
          <a:prstGeom prst="straightConnector1">
            <a:avLst/>
          </a:prstGeom>
          <a:noFill/>
          <a:ln w="9525" cap="flat" cmpd="sng">
            <a:solidFill>
              <a:schemeClr val="dk2"/>
            </a:solidFill>
            <a:prstDash val="solid"/>
            <a:round/>
            <a:headEnd type="none" w="med" len="med"/>
            <a:tailEnd type="stealth" w="med" len="med"/>
          </a:ln>
        </p:spPr>
      </p:cxnSp>
      <p:cxnSp>
        <p:nvCxnSpPr>
          <p:cNvPr id="168" name="Google Shape;168;p23"/>
          <p:cNvCxnSpPr>
            <a:stCxn id="161" idx="6"/>
            <a:endCxn id="164" idx="4"/>
          </p:cNvCxnSpPr>
          <p:nvPr/>
        </p:nvCxnSpPr>
        <p:spPr>
          <a:xfrm>
            <a:off x="7009950" y="4516375"/>
            <a:ext cx="608400" cy="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Models with Grid Search: </a:t>
            </a:r>
            <a:endParaRPr/>
          </a:p>
        </p:txBody>
      </p:sp>
      <p:sp>
        <p:nvSpPr>
          <p:cNvPr id="174" name="Google Shape;174;p24"/>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Merriweather"/>
              <a:buChar char="➔"/>
            </a:pPr>
            <a:r>
              <a:rPr lang="en" sz="1500" b="1">
                <a:latin typeface="Merriweather"/>
                <a:ea typeface="Merriweather"/>
                <a:cs typeface="Merriweather"/>
                <a:sym typeface="Merriweather"/>
              </a:rPr>
              <a:t>We implemented Logistic Regression and SGD Classifier in this segment.</a:t>
            </a:r>
            <a:endParaRPr sz="1500" b="1">
              <a:latin typeface="Merriweather"/>
              <a:ea typeface="Merriweather"/>
              <a:cs typeface="Merriweather"/>
              <a:sym typeface="Merriweather"/>
            </a:endParaRPr>
          </a:p>
        </p:txBody>
      </p:sp>
      <p:pic>
        <p:nvPicPr>
          <p:cNvPr id="175" name="Google Shape;175;p24"/>
          <p:cNvPicPr preferRelativeResize="0"/>
          <p:nvPr/>
        </p:nvPicPr>
        <p:blipFill>
          <a:blip r:embed="rId3">
            <a:alphaModFix/>
          </a:blip>
          <a:stretch>
            <a:fillRect/>
          </a:stretch>
        </p:blipFill>
        <p:spPr>
          <a:xfrm>
            <a:off x="176050" y="1567550"/>
            <a:ext cx="8200500" cy="351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311700" y="472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Deep Learning Models:</a:t>
            </a:r>
            <a:endParaRPr/>
          </a:p>
        </p:txBody>
      </p:sp>
      <p:pic>
        <p:nvPicPr>
          <p:cNvPr id="181" name="Google Shape;181;p25"/>
          <p:cNvPicPr preferRelativeResize="0"/>
          <p:nvPr/>
        </p:nvPicPr>
        <p:blipFill>
          <a:blip r:embed="rId3">
            <a:alphaModFix/>
          </a:blip>
          <a:stretch>
            <a:fillRect/>
          </a:stretch>
        </p:blipFill>
        <p:spPr>
          <a:xfrm>
            <a:off x="114300" y="1327973"/>
            <a:ext cx="4148800" cy="2345975"/>
          </a:xfrm>
          <a:prstGeom prst="rect">
            <a:avLst/>
          </a:prstGeom>
          <a:noFill/>
          <a:ln w="9525" cap="flat" cmpd="sng">
            <a:solidFill>
              <a:schemeClr val="dk2"/>
            </a:solidFill>
            <a:prstDash val="solid"/>
            <a:round/>
            <a:headEnd type="none" w="sm" len="sm"/>
            <a:tailEnd type="none" w="sm" len="sm"/>
          </a:ln>
        </p:spPr>
      </p:pic>
      <p:pic>
        <p:nvPicPr>
          <p:cNvPr id="182" name="Google Shape;182;p25"/>
          <p:cNvPicPr preferRelativeResize="0"/>
          <p:nvPr/>
        </p:nvPicPr>
        <p:blipFill>
          <a:blip r:embed="rId4">
            <a:alphaModFix/>
          </a:blip>
          <a:stretch>
            <a:fillRect/>
          </a:stretch>
        </p:blipFill>
        <p:spPr>
          <a:xfrm>
            <a:off x="4864550" y="1398765"/>
            <a:ext cx="4148800" cy="2345975"/>
          </a:xfrm>
          <a:prstGeom prst="rect">
            <a:avLst/>
          </a:prstGeom>
          <a:noFill/>
          <a:ln w="9525" cap="flat" cmpd="sng">
            <a:solidFill>
              <a:schemeClr val="dk2"/>
            </a:solidFill>
            <a:prstDash val="solid"/>
            <a:round/>
            <a:headEnd type="none" w="sm" len="sm"/>
            <a:tailEnd type="none" w="sm" len="sm"/>
          </a:ln>
        </p:spPr>
      </p:pic>
      <p:cxnSp>
        <p:nvCxnSpPr>
          <p:cNvPr id="183" name="Google Shape;183;p25"/>
          <p:cNvCxnSpPr/>
          <p:nvPr/>
        </p:nvCxnSpPr>
        <p:spPr>
          <a:xfrm rot="10800000" flipH="1">
            <a:off x="4515213" y="1017725"/>
            <a:ext cx="15600" cy="4125900"/>
          </a:xfrm>
          <a:prstGeom prst="straightConnector1">
            <a:avLst/>
          </a:prstGeom>
          <a:noFill/>
          <a:ln w="9525" cap="flat" cmpd="sng">
            <a:solidFill>
              <a:schemeClr val="dk2"/>
            </a:solidFill>
            <a:prstDash val="solid"/>
            <a:round/>
            <a:headEnd type="none" w="med" len="med"/>
            <a:tailEnd type="none" w="med" len="med"/>
          </a:ln>
        </p:spPr>
      </p:cxnSp>
      <p:sp>
        <p:nvSpPr>
          <p:cNvPr id="184" name="Google Shape;184;p25"/>
          <p:cNvSpPr/>
          <p:nvPr/>
        </p:nvSpPr>
        <p:spPr>
          <a:xfrm>
            <a:off x="980450" y="3837200"/>
            <a:ext cx="2416500" cy="1061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erriweather Black"/>
                <a:ea typeface="Merriweather Black"/>
                <a:cs typeface="Merriweather Black"/>
                <a:sym typeface="Merriweather Black"/>
              </a:rPr>
              <a:t>Feed Forward Neural Network:</a:t>
            </a:r>
            <a:endParaRPr>
              <a:latin typeface="Merriweather Black"/>
              <a:ea typeface="Merriweather Black"/>
              <a:cs typeface="Merriweather Black"/>
              <a:sym typeface="Merriweather Black"/>
            </a:endParaRPr>
          </a:p>
          <a:p>
            <a:pPr marL="0" lvl="0" indent="0" algn="ctr" rtl="0">
              <a:spcBef>
                <a:spcPts val="0"/>
              </a:spcBef>
              <a:spcAft>
                <a:spcPts val="0"/>
              </a:spcAft>
              <a:buNone/>
            </a:pPr>
            <a:r>
              <a:rPr lang="en"/>
              <a:t>Accuracy:- 56%</a:t>
            </a:r>
            <a:endParaRPr/>
          </a:p>
        </p:txBody>
      </p:sp>
      <p:sp>
        <p:nvSpPr>
          <p:cNvPr id="185" name="Google Shape;185;p25"/>
          <p:cNvSpPr/>
          <p:nvPr/>
        </p:nvSpPr>
        <p:spPr>
          <a:xfrm>
            <a:off x="5394625" y="3837200"/>
            <a:ext cx="2416500" cy="1061400"/>
          </a:xfrm>
          <a:prstGeom prst="snip2SameRect">
            <a:avLst>
              <a:gd name="adj1" fmla="val 16667"/>
              <a:gd name="adj2" fmla="val 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erriweather Black"/>
                <a:ea typeface="Merriweather Black"/>
                <a:cs typeface="Merriweather Black"/>
                <a:sym typeface="Merriweather Black"/>
              </a:rPr>
              <a:t>LSTM Neural Network:</a:t>
            </a:r>
            <a:endParaRPr>
              <a:latin typeface="Merriweather Black"/>
              <a:ea typeface="Merriweather Black"/>
              <a:cs typeface="Merriweather Black"/>
              <a:sym typeface="Merriweather Black"/>
            </a:endParaRPr>
          </a:p>
          <a:p>
            <a:pPr marL="0" lvl="0" indent="0" algn="ctr" rtl="0">
              <a:spcBef>
                <a:spcPts val="0"/>
              </a:spcBef>
              <a:spcAft>
                <a:spcPts val="0"/>
              </a:spcAft>
              <a:buNone/>
            </a:pPr>
            <a:r>
              <a:rPr lang="en"/>
              <a:t>Accuracy:- 80%</a:t>
            </a:r>
            <a:endParaRPr/>
          </a:p>
        </p:txBody>
      </p:sp>
      <p:sp>
        <p:nvSpPr>
          <p:cNvPr id="186" name="Google Shape;186;p25"/>
          <p:cNvSpPr txBox="1"/>
          <p:nvPr/>
        </p:nvSpPr>
        <p:spPr>
          <a:xfrm>
            <a:off x="5094525" y="277575"/>
            <a:ext cx="3461700" cy="831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Light"/>
                <a:ea typeface="Merriweather Light"/>
                <a:cs typeface="Merriweather Light"/>
                <a:sym typeface="Merriweather Light"/>
              </a:rPr>
              <a:t>Deep Learning models were implemented with Word2Vec vectorizer.</a:t>
            </a:r>
            <a:endParaRPr>
              <a:latin typeface="Merriweather Light"/>
              <a:ea typeface="Merriweather Light"/>
              <a:cs typeface="Merriweather Light"/>
              <a:sym typeface="Merriweath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Transfer Learning: </a:t>
            </a:r>
            <a:endParaRPr/>
          </a:p>
        </p:txBody>
      </p:sp>
      <p:sp>
        <p:nvSpPr>
          <p:cNvPr id="192" name="Google Shape;192;p26"/>
          <p:cNvSpPr txBox="1"/>
          <p:nvPr/>
        </p:nvSpPr>
        <p:spPr>
          <a:xfrm>
            <a:off x="452575" y="1083725"/>
            <a:ext cx="7346700" cy="129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233A44"/>
                </a:solidFill>
                <a:latin typeface="Georgia"/>
                <a:ea typeface="Georgia"/>
                <a:cs typeface="Georgia"/>
                <a:sym typeface="Georgia"/>
              </a:rPr>
              <a:t>Transformers - </a:t>
            </a:r>
            <a:r>
              <a:rPr lang="en">
                <a:solidFill>
                  <a:srgbClr val="233A44"/>
                </a:solidFill>
                <a:latin typeface="Georgia"/>
                <a:ea typeface="Georgia"/>
                <a:cs typeface="Georgia"/>
                <a:sym typeface="Georgia"/>
              </a:rPr>
              <a:t>This is a python library which gives us the essentials to load and run pretrained models.</a:t>
            </a:r>
            <a:endParaRPr>
              <a:solidFill>
                <a:srgbClr val="233A44"/>
              </a:solidFill>
              <a:latin typeface="Georgia"/>
              <a:ea typeface="Georgia"/>
              <a:cs typeface="Georgia"/>
              <a:sym typeface="Georgia"/>
            </a:endParaRPr>
          </a:p>
          <a:p>
            <a:pPr marL="0" lvl="0" indent="0" algn="l" rtl="0">
              <a:lnSpc>
                <a:spcPct val="115000"/>
              </a:lnSpc>
              <a:spcBef>
                <a:spcPts val="1200"/>
              </a:spcBef>
              <a:spcAft>
                <a:spcPts val="1200"/>
              </a:spcAft>
              <a:buNone/>
            </a:pPr>
            <a:r>
              <a:rPr lang="en" b="1">
                <a:solidFill>
                  <a:srgbClr val="233A44"/>
                </a:solidFill>
                <a:latin typeface="Georgia"/>
                <a:ea typeface="Georgia"/>
                <a:cs typeface="Georgia"/>
                <a:sym typeface="Georgia"/>
              </a:rPr>
              <a:t>BERT - </a:t>
            </a:r>
            <a:r>
              <a:rPr lang="en" b="1">
                <a:solidFill>
                  <a:srgbClr val="2D3748"/>
                </a:solidFill>
                <a:highlight>
                  <a:srgbClr val="FFFFFF"/>
                </a:highlight>
                <a:latin typeface="Georgia"/>
                <a:ea typeface="Georgia"/>
                <a:cs typeface="Georgia"/>
                <a:sym typeface="Georgia"/>
              </a:rPr>
              <a:t>Bidirectional Encoder Representations from Transformers (bert-model-cased)</a:t>
            </a:r>
            <a:endParaRPr b="1">
              <a:latin typeface="Calibri"/>
              <a:ea typeface="Calibri"/>
              <a:cs typeface="Calibri"/>
              <a:sym typeface="Calibri"/>
            </a:endParaRPr>
          </a:p>
        </p:txBody>
      </p:sp>
      <p:pic>
        <p:nvPicPr>
          <p:cNvPr id="193" name="Google Shape;193;p26"/>
          <p:cNvPicPr preferRelativeResize="0"/>
          <p:nvPr/>
        </p:nvPicPr>
        <p:blipFill>
          <a:blip r:embed="rId3">
            <a:alphaModFix/>
          </a:blip>
          <a:stretch>
            <a:fillRect/>
          </a:stretch>
        </p:blipFill>
        <p:spPr>
          <a:xfrm>
            <a:off x="452575" y="2635938"/>
            <a:ext cx="1735450" cy="892150"/>
          </a:xfrm>
          <a:prstGeom prst="rect">
            <a:avLst/>
          </a:prstGeom>
          <a:noFill/>
          <a:ln>
            <a:noFill/>
          </a:ln>
        </p:spPr>
      </p:pic>
      <p:sp>
        <p:nvSpPr>
          <p:cNvPr id="194" name="Google Shape;194;p26"/>
          <p:cNvSpPr/>
          <p:nvPr/>
        </p:nvSpPr>
        <p:spPr>
          <a:xfrm>
            <a:off x="2251488" y="2913413"/>
            <a:ext cx="705600" cy="337200"/>
          </a:xfrm>
          <a:prstGeom prst="rightArrow">
            <a:avLst>
              <a:gd name="adj1" fmla="val 50000"/>
              <a:gd name="adj2" fmla="val 50000"/>
            </a:avLst>
          </a:prstGeom>
          <a:solidFill>
            <a:srgbClr val="D9D9D9"/>
          </a:solidFill>
          <a:ln w="9525" cap="flat" cmpd="sng">
            <a:solidFill>
              <a:srgbClr val="233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6"/>
          <p:cNvPicPr preferRelativeResize="0"/>
          <p:nvPr/>
        </p:nvPicPr>
        <p:blipFill>
          <a:blip r:embed="rId4">
            <a:alphaModFix/>
          </a:blip>
          <a:stretch>
            <a:fillRect/>
          </a:stretch>
        </p:blipFill>
        <p:spPr>
          <a:xfrm>
            <a:off x="3020550" y="2571750"/>
            <a:ext cx="1935475" cy="1020525"/>
          </a:xfrm>
          <a:prstGeom prst="rect">
            <a:avLst/>
          </a:prstGeom>
          <a:noFill/>
          <a:ln>
            <a:noFill/>
          </a:ln>
        </p:spPr>
      </p:pic>
      <p:sp>
        <p:nvSpPr>
          <p:cNvPr id="196" name="Google Shape;196;p26"/>
          <p:cNvSpPr txBox="1"/>
          <p:nvPr/>
        </p:nvSpPr>
        <p:spPr>
          <a:xfrm>
            <a:off x="5326200" y="2447225"/>
            <a:ext cx="3506100" cy="446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Calibri"/>
                <a:ea typeface="Calibri"/>
                <a:cs typeface="Calibri"/>
                <a:sym typeface="Calibri"/>
              </a:rPr>
              <a:t>Count of tokens in each Tweet</a:t>
            </a:r>
            <a:endParaRPr sz="1700" b="1">
              <a:latin typeface="Calibri"/>
              <a:ea typeface="Calibri"/>
              <a:cs typeface="Calibri"/>
              <a:sym typeface="Calibri"/>
            </a:endParaRPr>
          </a:p>
        </p:txBody>
      </p:sp>
      <p:pic>
        <p:nvPicPr>
          <p:cNvPr id="197" name="Google Shape;197;p26"/>
          <p:cNvPicPr preferRelativeResize="0"/>
          <p:nvPr/>
        </p:nvPicPr>
        <p:blipFill>
          <a:blip r:embed="rId5">
            <a:alphaModFix/>
          </a:blip>
          <a:stretch>
            <a:fillRect/>
          </a:stretch>
        </p:blipFill>
        <p:spPr>
          <a:xfrm>
            <a:off x="5496875" y="2959625"/>
            <a:ext cx="3335424" cy="2085899"/>
          </a:xfrm>
          <a:prstGeom prst="rect">
            <a:avLst/>
          </a:prstGeom>
          <a:noFill/>
          <a:ln w="9525" cap="flat" cmpd="sng">
            <a:solidFill>
              <a:srgbClr val="233A44"/>
            </a:solidFill>
            <a:prstDash val="solid"/>
            <a:round/>
            <a:headEnd type="none" w="sm" len="sm"/>
            <a:tailEnd type="none" w="sm" len="sm"/>
          </a:ln>
        </p:spPr>
      </p:pic>
      <p:sp>
        <p:nvSpPr>
          <p:cNvPr id="198" name="Google Shape;198;p26"/>
          <p:cNvSpPr txBox="1"/>
          <p:nvPr/>
        </p:nvSpPr>
        <p:spPr>
          <a:xfrm>
            <a:off x="1162500" y="4323125"/>
            <a:ext cx="4163700" cy="615600"/>
          </a:xfrm>
          <a:prstGeom prst="rect">
            <a:avLst/>
          </a:prstGeom>
          <a:solidFill>
            <a:srgbClr val="6AA84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erriweather Light"/>
                <a:ea typeface="Merriweather Light"/>
                <a:cs typeface="Merriweather Light"/>
                <a:sym typeface="Merriweather Light"/>
              </a:rPr>
              <a:t>120 was the highest count of tokens in each document.</a:t>
            </a:r>
            <a:endParaRPr>
              <a:latin typeface="Merriweather Light"/>
              <a:ea typeface="Merriweather Light"/>
              <a:cs typeface="Merriweather Light"/>
              <a:sym typeface="Merriweather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Bert-uncased Performance:-</a:t>
            </a:r>
            <a:endParaRPr/>
          </a:p>
        </p:txBody>
      </p:sp>
      <p:sp>
        <p:nvSpPr>
          <p:cNvPr id="204" name="Google Shape;204;p27"/>
          <p:cNvSpPr txBox="1"/>
          <p:nvPr/>
        </p:nvSpPr>
        <p:spPr>
          <a:xfrm>
            <a:off x="941300" y="1296300"/>
            <a:ext cx="996600" cy="523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latin typeface="Amatic SC"/>
                <a:ea typeface="Amatic SC"/>
                <a:cs typeface="Amatic SC"/>
                <a:sym typeface="Amatic SC"/>
              </a:rPr>
              <a:t>Accuracy</a:t>
            </a:r>
            <a:endParaRPr sz="2200" b="1">
              <a:latin typeface="Amatic SC"/>
              <a:ea typeface="Amatic SC"/>
              <a:cs typeface="Amatic SC"/>
              <a:sym typeface="Amatic SC"/>
            </a:endParaRPr>
          </a:p>
        </p:txBody>
      </p:sp>
      <p:sp>
        <p:nvSpPr>
          <p:cNvPr id="205" name="Google Shape;205;p27"/>
          <p:cNvSpPr txBox="1"/>
          <p:nvPr/>
        </p:nvSpPr>
        <p:spPr>
          <a:xfrm>
            <a:off x="311700" y="2098075"/>
            <a:ext cx="2509500" cy="492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libri"/>
                <a:ea typeface="Calibri"/>
                <a:cs typeface="Calibri"/>
                <a:sym typeface="Calibri"/>
              </a:rPr>
              <a:t>Train Accuracy - 99%</a:t>
            </a:r>
            <a:endParaRPr sz="2000">
              <a:latin typeface="Calibri"/>
              <a:ea typeface="Calibri"/>
              <a:cs typeface="Calibri"/>
              <a:sym typeface="Calibri"/>
            </a:endParaRPr>
          </a:p>
        </p:txBody>
      </p:sp>
      <p:sp>
        <p:nvSpPr>
          <p:cNvPr id="206" name="Google Shape;206;p27"/>
          <p:cNvSpPr txBox="1"/>
          <p:nvPr/>
        </p:nvSpPr>
        <p:spPr>
          <a:xfrm>
            <a:off x="311700" y="2869250"/>
            <a:ext cx="2509500" cy="492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libri"/>
                <a:ea typeface="Calibri"/>
                <a:cs typeface="Calibri"/>
                <a:sym typeface="Calibri"/>
              </a:rPr>
              <a:t>Val Accuracy - 91%</a:t>
            </a:r>
            <a:endParaRPr sz="2000">
              <a:latin typeface="Calibri"/>
              <a:ea typeface="Calibri"/>
              <a:cs typeface="Calibri"/>
              <a:sym typeface="Calibri"/>
            </a:endParaRPr>
          </a:p>
        </p:txBody>
      </p:sp>
      <p:sp>
        <p:nvSpPr>
          <p:cNvPr id="207" name="Google Shape;207;p27"/>
          <p:cNvSpPr txBox="1"/>
          <p:nvPr/>
        </p:nvSpPr>
        <p:spPr>
          <a:xfrm>
            <a:off x="311700" y="3640425"/>
            <a:ext cx="2509500" cy="492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libri"/>
                <a:ea typeface="Calibri"/>
                <a:cs typeface="Calibri"/>
                <a:sym typeface="Calibri"/>
              </a:rPr>
              <a:t>Test Accuracy - 92%</a:t>
            </a:r>
            <a:endParaRPr sz="2000">
              <a:latin typeface="Calibri"/>
              <a:ea typeface="Calibri"/>
              <a:cs typeface="Calibri"/>
              <a:sym typeface="Calibri"/>
            </a:endParaRPr>
          </a:p>
        </p:txBody>
      </p:sp>
      <p:pic>
        <p:nvPicPr>
          <p:cNvPr id="208" name="Google Shape;208;p27"/>
          <p:cNvPicPr preferRelativeResize="0"/>
          <p:nvPr/>
        </p:nvPicPr>
        <p:blipFill rotWithShape="1">
          <a:blip r:embed="rId3">
            <a:alphaModFix/>
          </a:blip>
          <a:srcRect l="6305" t="29522"/>
          <a:stretch/>
        </p:blipFill>
        <p:spPr>
          <a:xfrm>
            <a:off x="2909150" y="1645050"/>
            <a:ext cx="5679676" cy="2940999"/>
          </a:xfrm>
          <a:prstGeom prst="rect">
            <a:avLst/>
          </a:prstGeom>
          <a:noFill/>
          <a:ln w="9525" cap="flat" cmpd="sng">
            <a:solidFill>
              <a:srgbClr val="233A44"/>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Topic Modelling:-</a:t>
            </a:r>
            <a:endParaRPr/>
          </a:p>
        </p:txBody>
      </p:sp>
      <p:sp>
        <p:nvSpPr>
          <p:cNvPr id="214" name="Google Shape;21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have performed topic modelling on the corpus using the LDAmulticore method. </a:t>
            </a:r>
            <a:endParaRPr/>
          </a:p>
          <a:p>
            <a:pPr marL="457200" lvl="0" indent="-342900" algn="l" rtl="0">
              <a:spcBef>
                <a:spcPts val="0"/>
              </a:spcBef>
              <a:spcAft>
                <a:spcPts val="0"/>
              </a:spcAft>
              <a:buSzPts val="1800"/>
              <a:buChar char="➔"/>
            </a:pPr>
            <a:r>
              <a:rPr lang="en"/>
              <a:t>The model was able to capture 5 topics from the corpus.</a:t>
            </a:r>
            <a:endParaRPr/>
          </a:p>
        </p:txBody>
      </p:sp>
      <p:pic>
        <p:nvPicPr>
          <p:cNvPr id="215" name="Google Shape;215;p28"/>
          <p:cNvPicPr preferRelativeResize="0"/>
          <p:nvPr/>
        </p:nvPicPr>
        <p:blipFill>
          <a:blip r:embed="rId3">
            <a:alphaModFix/>
          </a:blip>
          <a:stretch>
            <a:fillRect/>
          </a:stretch>
        </p:blipFill>
        <p:spPr>
          <a:xfrm>
            <a:off x="4572000" y="2380211"/>
            <a:ext cx="4242700" cy="2372350"/>
          </a:xfrm>
          <a:prstGeom prst="rect">
            <a:avLst/>
          </a:prstGeom>
          <a:noFill/>
          <a:ln>
            <a:noFill/>
          </a:ln>
        </p:spPr>
      </p:pic>
      <p:pic>
        <p:nvPicPr>
          <p:cNvPr id="216" name="Google Shape;216;p28"/>
          <p:cNvPicPr preferRelativeResize="0"/>
          <p:nvPr/>
        </p:nvPicPr>
        <p:blipFill>
          <a:blip r:embed="rId4">
            <a:alphaModFix/>
          </a:blip>
          <a:stretch>
            <a:fillRect/>
          </a:stretch>
        </p:blipFill>
        <p:spPr>
          <a:xfrm>
            <a:off x="223600" y="2686050"/>
            <a:ext cx="4348407" cy="176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Flask API:-</a:t>
            </a:r>
            <a:endParaRPr/>
          </a:p>
        </p:txBody>
      </p:sp>
      <p:sp>
        <p:nvSpPr>
          <p:cNvPr id="222" name="Google Shape;222;p29"/>
          <p:cNvSpPr txBox="1"/>
          <p:nvPr/>
        </p:nvSpPr>
        <p:spPr>
          <a:xfrm>
            <a:off x="424550" y="1110350"/>
            <a:ext cx="8621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We have connected our trained model with a Flask API with a route name (‘/get_sentiment()’).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Then we integrated the Flask API with the HTML form. </a:t>
            </a:r>
            <a:endParaRPr>
              <a:latin typeface="Proxima Nova"/>
              <a:ea typeface="Proxima Nova"/>
              <a:cs typeface="Proxima Nova"/>
              <a:sym typeface="Proxima Nova"/>
            </a:endParaRPr>
          </a:p>
        </p:txBody>
      </p:sp>
      <p:pic>
        <p:nvPicPr>
          <p:cNvPr id="223" name="Google Shape;223;p29"/>
          <p:cNvPicPr preferRelativeResize="0"/>
          <p:nvPr/>
        </p:nvPicPr>
        <p:blipFill>
          <a:blip r:embed="rId3">
            <a:alphaModFix/>
          </a:blip>
          <a:stretch>
            <a:fillRect/>
          </a:stretch>
        </p:blipFill>
        <p:spPr>
          <a:xfrm>
            <a:off x="311700" y="1652062"/>
            <a:ext cx="5247526" cy="2901276"/>
          </a:xfrm>
          <a:prstGeom prst="rect">
            <a:avLst/>
          </a:prstGeom>
          <a:noFill/>
          <a:ln>
            <a:noFill/>
          </a:ln>
        </p:spPr>
      </p:pic>
      <p:pic>
        <p:nvPicPr>
          <p:cNvPr id="224" name="Google Shape;224;p29"/>
          <p:cNvPicPr preferRelativeResize="0"/>
          <p:nvPr/>
        </p:nvPicPr>
        <p:blipFill>
          <a:blip r:embed="rId4">
            <a:alphaModFix/>
          </a:blip>
          <a:stretch>
            <a:fillRect/>
          </a:stretch>
        </p:blipFill>
        <p:spPr>
          <a:xfrm>
            <a:off x="5711625" y="1878350"/>
            <a:ext cx="3279974" cy="26749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Plans:-</a:t>
            </a:r>
            <a:endParaRPr/>
          </a:p>
        </p:txBody>
      </p:sp>
      <p:sp>
        <p:nvSpPr>
          <p:cNvPr id="230" name="Google Shape;230;p30"/>
          <p:cNvSpPr txBox="1">
            <a:spLocks noGrp="1"/>
          </p:cNvSpPr>
          <p:nvPr>
            <p:ph type="body" idx="1"/>
          </p:nvPr>
        </p:nvSpPr>
        <p:spPr>
          <a:xfrm>
            <a:off x="230050" y="1495375"/>
            <a:ext cx="8520600" cy="183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Merriweather"/>
              <a:buChar char="➔"/>
            </a:pPr>
            <a:r>
              <a:rPr lang="en" sz="1600" b="1" dirty="0">
                <a:latin typeface="Merriweather"/>
                <a:ea typeface="Merriweather"/>
                <a:cs typeface="Merriweather"/>
                <a:sym typeface="Merriweather"/>
              </a:rPr>
              <a:t>We want to take the project further with the following tasks:</a:t>
            </a:r>
            <a:endParaRPr sz="1600" b="1" dirty="0">
              <a:latin typeface="Merriweather"/>
              <a:ea typeface="Merriweather"/>
              <a:cs typeface="Merriweather"/>
              <a:sym typeface="Merriweather"/>
            </a:endParaRPr>
          </a:p>
          <a:p>
            <a:pPr marL="1371600" lvl="1" indent="-330200" algn="l" rtl="0">
              <a:spcBef>
                <a:spcPts val="0"/>
              </a:spcBef>
              <a:spcAft>
                <a:spcPts val="0"/>
              </a:spcAft>
              <a:buSzPts val="1600"/>
              <a:buFont typeface="Merriweather"/>
              <a:buChar char="◆"/>
            </a:pPr>
            <a:r>
              <a:rPr lang="en" sz="1600" b="1" dirty="0">
                <a:latin typeface="Merriweather"/>
                <a:ea typeface="Merriweather"/>
                <a:cs typeface="Merriweather"/>
                <a:sym typeface="Merriweather"/>
              </a:rPr>
              <a:t>Making Sentiment Analysis on Individual level </a:t>
            </a:r>
            <a:endParaRPr sz="1600" b="1" dirty="0">
              <a:latin typeface="Merriweather"/>
              <a:ea typeface="Merriweather"/>
              <a:cs typeface="Merriweather"/>
              <a:sym typeface="Merriweather"/>
            </a:endParaRPr>
          </a:p>
          <a:p>
            <a:pPr marL="1371600" lvl="1" indent="-330200" algn="l" rtl="0">
              <a:spcBef>
                <a:spcPts val="0"/>
              </a:spcBef>
              <a:spcAft>
                <a:spcPts val="0"/>
              </a:spcAft>
              <a:buSzPts val="1600"/>
              <a:buFont typeface="Merriweather"/>
              <a:buChar char="◆"/>
            </a:pPr>
            <a:r>
              <a:rPr lang="en" sz="1600" b="1" dirty="0">
                <a:latin typeface="Merriweather"/>
                <a:ea typeface="Merriweather"/>
                <a:cs typeface="Merriweather"/>
                <a:sym typeface="Merriweather"/>
              </a:rPr>
              <a:t>Data Collection - Collect Data from other media Sources - Facebook, Reddit etc.</a:t>
            </a:r>
            <a:endParaRPr sz="1600" b="1" dirty="0">
              <a:latin typeface="Merriweather"/>
              <a:ea typeface="Merriweather"/>
              <a:cs typeface="Merriweather"/>
              <a:sym typeface="Merriweather"/>
            </a:endParaRPr>
          </a:p>
          <a:p>
            <a:pPr marL="1371600" lvl="1" indent="-330200" algn="l" rtl="0">
              <a:spcBef>
                <a:spcPts val="0"/>
              </a:spcBef>
              <a:spcAft>
                <a:spcPts val="0"/>
              </a:spcAft>
              <a:buSzPts val="1600"/>
              <a:buFont typeface="Merriweather"/>
              <a:buChar char="◆"/>
            </a:pPr>
            <a:r>
              <a:rPr lang="en" sz="1600" b="1" dirty="0">
                <a:latin typeface="Merriweather"/>
                <a:ea typeface="Merriweather"/>
                <a:cs typeface="Merriweather"/>
                <a:sym typeface="Merriweather"/>
              </a:rPr>
              <a:t>Modelling - Implementation of the other Transfer learning models.</a:t>
            </a:r>
            <a:endParaRPr sz="1600" b="1" dirty="0">
              <a:latin typeface="Merriweather"/>
              <a:ea typeface="Merriweather"/>
              <a:cs typeface="Merriweather"/>
              <a:sym typeface="Merriweather"/>
            </a:endParaRPr>
          </a:p>
          <a:p>
            <a:pPr marL="1371600" lvl="1" indent="-330200" algn="l" rtl="0">
              <a:spcBef>
                <a:spcPts val="0"/>
              </a:spcBef>
              <a:spcAft>
                <a:spcPts val="0"/>
              </a:spcAft>
              <a:buSzPts val="1600"/>
              <a:buFont typeface="Merriweather"/>
              <a:buChar char="◆"/>
            </a:pPr>
            <a:r>
              <a:rPr lang="en" sz="1600" b="1" dirty="0">
                <a:latin typeface="Merriweather"/>
                <a:ea typeface="Merriweather"/>
                <a:cs typeface="Merriweather"/>
                <a:sym typeface="Merriweather"/>
              </a:rPr>
              <a:t>UI - Develop a Interactive UI by adding the Tableau Dashboards. </a:t>
            </a:r>
            <a:endParaRPr sz="1600" b="1" dirty="0">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36" name="Google Shape;236;p31"/>
          <p:cNvSpPr txBox="1"/>
          <p:nvPr/>
        </p:nvSpPr>
        <p:spPr>
          <a:xfrm>
            <a:off x="236850" y="1273625"/>
            <a:ext cx="8670300" cy="3306300"/>
          </a:xfrm>
          <a:prstGeom prst="rect">
            <a:avLst/>
          </a:prstGeom>
          <a:solidFill>
            <a:srgbClr val="D9D9D9"/>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latin typeface="Merriweather"/>
                <a:ea typeface="Merriweather"/>
                <a:cs typeface="Merriweather"/>
                <a:sym typeface="Merriweather"/>
              </a:rPr>
              <a:t>[1] Beck, M. (2020). How to Scrape Tweets From Twitter. </a:t>
            </a:r>
            <a:r>
              <a:rPr lang="en" b="1" i="1">
                <a:latin typeface="Merriweather"/>
                <a:ea typeface="Merriweather"/>
                <a:cs typeface="Merriweather"/>
                <a:sym typeface="Merriweather"/>
              </a:rPr>
              <a:t>towardsdatascience</a:t>
            </a:r>
            <a:r>
              <a:rPr lang="en" b="1">
                <a:latin typeface="Merriweather"/>
                <a:ea typeface="Merriweather"/>
                <a:cs typeface="Merriweather"/>
                <a:sym typeface="Merriweather"/>
              </a:rPr>
              <a:t>.</a:t>
            </a:r>
            <a:endParaRPr b="1">
              <a:latin typeface="Merriweather"/>
              <a:ea typeface="Merriweather"/>
              <a:cs typeface="Merriweather"/>
              <a:sym typeface="Merriweather"/>
            </a:endParaRPr>
          </a:p>
          <a:p>
            <a:pPr marL="457200" lvl="0" indent="-457200" algn="l" rtl="0">
              <a:lnSpc>
                <a:spcPct val="115000"/>
              </a:lnSpc>
              <a:spcBef>
                <a:spcPts val="1200"/>
              </a:spcBef>
              <a:spcAft>
                <a:spcPts val="0"/>
              </a:spcAft>
              <a:buNone/>
            </a:pPr>
            <a:r>
              <a:rPr lang="en" b="1">
                <a:latin typeface="Merriweather"/>
                <a:ea typeface="Merriweather"/>
                <a:cs typeface="Merriweather"/>
                <a:sym typeface="Merriweather"/>
              </a:rPr>
              <a:t>[2] David W. Nickerson, T. R. (2013). </a:t>
            </a:r>
            <a:r>
              <a:rPr lang="en" b="1" i="1">
                <a:latin typeface="Merriweather"/>
                <a:ea typeface="Merriweather"/>
                <a:cs typeface="Merriweather"/>
                <a:sym typeface="Merriweather"/>
              </a:rPr>
              <a:t>Political Campaigns and Big .</a:t>
            </a:r>
            <a:r>
              <a:rPr lang="en" b="1">
                <a:latin typeface="Merriweather"/>
                <a:ea typeface="Merriweather"/>
                <a:cs typeface="Merriweather"/>
                <a:sym typeface="Merriweather"/>
              </a:rPr>
              <a:t> Harvard Kennedy School.</a:t>
            </a:r>
            <a:endParaRPr b="1">
              <a:latin typeface="Merriweather"/>
              <a:ea typeface="Merriweather"/>
              <a:cs typeface="Merriweather"/>
              <a:sym typeface="Merriweather"/>
            </a:endParaRPr>
          </a:p>
          <a:p>
            <a:pPr marL="457200" lvl="0" indent="-457200" algn="l" rtl="0">
              <a:lnSpc>
                <a:spcPct val="115000"/>
              </a:lnSpc>
              <a:spcBef>
                <a:spcPts val="1200"/>
              </a:spcBef>
              <a:spcAft>
                <a:spcPts val="0"/>
              </a:spcAft>
              <a:buNone/>
            </a:pPr>
            <a:r>
              <a:rPr lang="en" b="1">
                <a:latin typeface="Merriweather"/>
                <a:ea typeface="Merriweather"/>
                <a:cs typeface="Merriweather"/>
                <a:sym typeface="Merriweather"/>
              </a:rPr>
              <a:t>[3] T, S. K. (2021). Natural Language Processing – Sentiment Analysis using LSTM. </a:t>
            </a:r>
            <a:r>
              <a:rPr lang="en" b="1" i="1">
                <a:latin typeface="Merriweather"/>
                <a:ea typeface="Merriweather"/>
                <a:cs typeface="Merriweather"/>
                <a:sym typeface="Merriweather"/>
              </a:rPr>
              <a:t>Analytics vidhya</a:t>
            </a:r>
            <a:r>
              <a:rPr lang="en" b="1">
                <a:latin typeface="Merriweather"/>
                <a:ea typeface="Merriweather"/>
                <a:cs typeface="Merriweather"/>
                <a:sym typeface="Merriweather"/>
              </a:rPr>
              <a:t>.</a:t>
            </a:r>
            <a:endParaRPr b="1">
              <a:latin typeface="Merriweather"/>
              <a:ea typeface="Merriweather"/>
              <a:cs typeface="Merriweather"/>
              <a:sym typeface="Merriweather"/>
            </a:endParaRPr>
          </a:p>
          <a:p>
            <a:pPr marL="457200" lvl="0" indent="-457200" algn="l" rtl="0">
              <a:lnSpc>
                <a:spcPct val="115000"/>
              </a:lnSpc>
              <a:spcBef>
                <a:spcPts val="1200"/>
              </a:spcBef>
              <a:spcAft>
                <a:spcPts val="0"/>
              </a:spcAft>
              <a:buNone/>
            </a:pPr>
            <a:r>
              <a:rPr lang="en" b="1">
                <a:latin typeface="Merriweather"/>
                <a:ea typeface="Merriweather"/>
                <a:cs typeface="Merriweather"/>
                <a:sym typeface="Merriweather"/>
              </a:rPr>
              <a:t>[4] Therriault, A. (2016). </a:t>
            </a:r>
            <a:r>
              <a:rPr lang="en" b="1" i="1">
                <a:latin typeface="Merriweather"/>
                <a:ea typeface="Merriweather"/>
                <a:cs typeface="Merriweather"/>
                <a:sym typeface="Merriweather"/>
              </a:rPr>
              <a:t>Data and Democracy.</a:t>
            </a:r>
            <a:r>
              <a:rPr lang="en" b="1">
                <a:latin typeface="Merriweather"/>
                <a:ea typeface="Merriweather"/>
                <a:cs typeface="Merriweather"/>
                <a:sym typeface="Merriweather"/>
              </a:rPr>
              <a:t> O'Reilly Media, Inc.</a:t>
            </a:r>
            <a:endParaRPr b="1">
              <a:latin typeface="Merriweather"/>
              <a:ea typeface="Merriweather"/>
              <a:cs typeface="Merriweather"/>
              <a:sym typeface="Merriweather"/>
            </a:endParaRPr>
          </a:p>
          <a:p>
            <a:pPr marL="457200" lvl="0" indent="-457200" algn="l" rtl="0">
              <a:lnSpc>
                <a:spcPct val="115000"/>
              </a:lnSpc>
              <a:spcBef>
                <a:spcPts val="1200"/>
              </a:spcBef>
              <a:spcAft>
                <a:spcPts val="0"/>
              </a:spcAft>
              <a:buNone/>
            </a:pPr>
            <a:r>
              <a:rPr lang="en" b="1">
                <a:latin typeface="Merriweather"/>
                <a:ea typeface="Merriweather"/>
                <a:cs typeface="Merriweather"/>
                <a:sym typeface="Merriweather"/>
              </a:rPr>
              <a:t>[5] Venelin. (2020). Sentiment Analysis with BERT and Transformers by Hugging Face using PyTorch and Python. </a:t>
            </a:r>
            <a:r>
              <a:rPr lang="en" b="1" i="1">
                <a:latin typeface="Merriweather"/>
                <a:ea typeface="Merriweather"/>
                <a:cs typeface="Merriweather"/>
                <a:sym typeface="Merriweather"/>
              </a:rPr>
              <a:t>curiousily</a:t>
            </a:r>
            <a:r>
              <a:rPr lang="en" b="1">
                <a:latin typeface="Merriweather"/>
                <a:ea typeface="Merriweather"/>
                <a:cs typeface="Merriweather"/>
                <a:sym typeface="Merriweather"/>
              </a:rPr>
              <a:t>.</a:t>
            </a:r>
            <a:endParaRPr b="1">
              <a:latin typeface="Merriweather"/>
              <a:ea typeface="Merriweather"/>
              <a:cs typeface="Merriweather"/>
              <a:sym typeface="Merriweather"/>
            </a:endParaRPr>
          </a:p>
          <a:p>
            <a:pPr marL="457200" lvl="0" indent="-457200" algn="l" rtl="0">
              <a:lnSpc>
                <a:spcPct val="115000"/>
              </a:lnSpc>
              <a:spcBef>
                <a:spcPts val="1200"/>
              </a:spcBef>
              <a:spcAft>
                <a:spcPts val="0"/>
              </a:spcAft>
              <a:buNone/>
            </a:pPr>
            <a:r>
              <a:rPr lang="en" b="1">
                <a:latin typeface="Merriweather"/>
                <a:ea typeface="Merriweather"/>
                <a:cs typeface="Merriweather"/>
                <a:sym typeface="Merriweather"/>
              </a:rPr>
              <a:t>[6] Yiu, T. (2019). Understanding NLP and Topic Modeling Part 1. </a:t>
            </a:r>
            <a:r>
              <a:rPr lang="en" b="1" i="1">
                <a:latin typeface="Merriweather"/>
                <a:ea typeface="Merriweather"/>
                <a:cs typeface="Merriweather"/>
                <a:sym typeface="Merriweather"/>
              </a:rPr>
              <a:t>kdnuggets</a:t>
            </a:r>
            <a:r>
              <a:rPr lang="en" b="1">
                <a:latin typeface="Merriweather"/>
                <a:ea typeface="Merriweather"/>
                <a:cs typeface="Merriweather"/>
                <a:sym typeface="Merriweather"/>
              </a:rPr>
              <a:t>.</a:t>
            </a:r>
            <a:endParaRPr b="1">
              <a:latin typeface="Merriweather"/>
              <a:ea typeface="Merriweather"/>
              <a:cs typeface="Merriweather"/>
              <a:sym typeface="Merriweather"/>
            </a:endParaRPr>
          </a:p>
          <a:p>
            <a:pPr marL="0" lvl="0" indent="0" algn="l" rtl="0">
              <a:lnSpc>
                <a:spcPct val="115000"/>
              </a:lnSpc>
              <a:spcBef>
                <a:spcPts val="1200"/>
              </a:spcBef>
              <a:spcAft>
                <a:spcPts val="1200"/>
              </a:spcAft>
              <a:buNone/>
            </a:pPr>
            <a:r>
              <a:rPr lang="en" b="1">
                <a:latin typeface="Merriweather"/>
                <a:ea typeface="Merriweather"/>
                <a:cs typeface="Merriweather"/>
                <a:sym typeface="Merriweather"/>
              </a:rPr>
              <a:t> </a:t>
            </a:r>
            <a:endParaRPr b="1">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4" name="Google Shape;64;p14"/>
          <p:cNvSpPr txBox="1">
            <a:spLocks noGrp="1"/>
          </p:cNvSpPr>
          <p:nvPr>
            <p:ph type="body" idx="1"/>
          </p:nvPr>
        </p:nvSpPr>
        <p:spPr>
          <a:xfrm>
            <a:off x="311700" y="1152475"/>
            <a:ext cx="8520600" cy="1597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61950" algn="l" rtl="0">
              <a:spcBef>
                <a:spcPts val="1200"/>
              </a:spcBef>
              <a:spcAft>
                <a:spcPts val="0"/>
              </a:spcAft>
              <a:buSzPts val="2100"/>
              <a:buFont typeface="Merriweather"/>
              <a:buChar char="➔"/>
            </a:pPr>
            <a:r>
              <a:rPr lang="en" sz="1300" b="1">
                <a:solidFill>
                  <a:srgbClr val="000000"/>
                </a:solidFill>
                <a:latin typeface="Merriweather"/>
                <a:ea typeface="Merriweather"/>
                <a:cs typeface="Merriweather"/>
                <a:sym typeface="Merriweather"/>
              </a:rPr>
              <a:t>Voters and competing parties both voice their ideas on social media outlets throughout election campaigns and elections large amounts of unstructured data are produced. For competing parties and voters, this information is useful.</a:t>
            </a:r>
            <a:endParaRPr sz="1300" b="1">
              <a:solidFill>
                <a:srgbClr val="000000"/>
              </a:solidFill>
              <a:latin typeface="Merriweather"/>
              <a:ea typeface="Merriweather"/>
              <a:cs typeface="Merriweather"/>
              <a:sym typeface="Merriweather"/>
            </a:endParaRPr>
          </a:p>
          <a:p>
            <a:pPr marL="457200" lvl="0" indent="-361950" algn="l" rtl="0">
              <a:spcBef>
                <a:spcPts val="0"/>
              </a:spcBef>
              <a:spcAft>
                <a:spcPts val="0"/>
              </a:spcAft>
              <a:buSzPts val="2100"/>
              <a:buFont typeface="Merriweather"/>
              <a:buChar char="➔"/>
            </a:pPr>
            <a:r>
              <a:rPr lang="en" sz="1300" b="1">
                <a:solidFill>
                  <a:srgbClr val="000000"/>
                </a:solidFill>
                <a:latin typeface="Merriweather"/>
                <a:ea typeface="Merriweather"/>
                <a:cs typeface="Merriweather"/>
                <a:sym typeface="Merriweather"/>
              </a:rPr>
              <a:t>Considering there is a strong incentive to build models which can predict the sentiment and understand insights at the granular level, we developed a project based on it.</a:t>
            </a:r>
            <a:endParaRPr sz="1400" b="1">
              <a:latin typeface="Merriweather"/>
              <a:ea typeface="Merriweather"/>
              <a:cs typeface="Merriweather"/>
              <a:sym typeface="Merriweather"/>
            </a:endParaRPr>
          </a:p>
        </p:txBody>
      </p:sp>
      <p:pic>
        <p:nvPicPr>
          <p:cNvPr id="65" name="Google Shape;65;p14"/>
          <p:cNvPicPr preferRelativeResize="0"/>
          <p:nvPr/>
        </p:nvPicPr>
        <p:blipFill>
          <a:blip r:embed="rId3">
            <a:alphaModFix/>
          </a:blip>
          <a:stretch>
            <a:fillRect/>
          </a:stretch>
        </p:blipFill>
        <p:spPr>
          <a:xfrm>
            <a:off x="494350" y="3041450"/>
            <a:ext cx="3010649" cy="1704100"/>
          </a:xfrm>
          <a:prstGeom prst="rect">
            <a:avLst/>
          </a:prstGeom>
          <a:noFill/>
          <a:ln w="9525" cap="flat" cmpd="sng">
            <a:solidFill>
              <a:schemeClr val="dk2"/>
            </a:solidFill>
            <a:prstDash val="solid"/>
            <a:round/>
            <a:headEnd type="none" w="sm" len="sm"/>
            <a:tailEnd type="none" w="sm" len="sm"/>
          </a:ln>
        </p:spPr>
      </p:pic>
      <p:sp>
        <p:nvSpPr>
          <p:cNvPr id="66" name="Google Shape;66;p14"/>
          <p:cNvSpPr/>
          <p:nvPr/>
        </p:nvSpPr>
        <p:spPr>
          <a:xfrm>
            <a:off x="3618975" y="3678275"/>
            <a:ext cx="869100" cy="427500"/>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4"/>
          <p:cNvPicPr preferRelativeResize="0"/>
          <p:nvPr/>
        </p:nvPicPr>
        <p:blipFill>
          <a:blip r:embed="rId4">
            <a:alphaModFix/>
          </a:blip>
          <a:stretch>
            <a:fillRect/>
          </a:stretch>
        </p:blipFill>
        <p:spPr>
          <a:xfrm>
            <a:off x="4642650" y="3093275"/>
            <a:ext cx="1600999" cy="1597499"/>
          </a:xfrm>
          <a:prstGeom prst="rect">
            <a:avLst/>
          </a:prstGeom>
          <a:noFill/>
          <a:ln w="9525" cap="flat" cmpd="sng">
            <a:solidFill>
              <a:schemeClr val="dk2"/>
            </a:solidFill>
            <a:prstDash val="solid"/>
            <a:round/>
            <a:headEnd type="none" w="sm" len="sm"/>
            <a:tailEnd type="none" w="sm" len="sm"/>
          </a:ln>
        </p:spPr>
      </p:pic>
      <p:sp>
        <p:nvSpPr>
          <p:cNvPr id="68" name="Google Shape;68;p14"/>
          <p:cNvSpPr txBox="1"/>
          <p:nvPr/>
        </p:nvSpPr>
        <p:spPr>
          <a:xfrm>
            <a:off x="6867500" y="3091800"/>
            <a:ext cx="1823700" cy="4002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Positive Sentiment</a:t>
            </a:r>
            <a:endParaRPr>
              <a:latin typeface="Proxima Nova"/>
              <a:ea typeface="Proxima Nova"/>
              <a:cs typeface="Proxima Nova"/>
              <a:sym typeface="Proxima Nova"/>
            </a:endParaRPr>
          </a:p>
        </p:txBody>
      </p:sp>
      <p:sp>
        <p:nvSpPr>
          <p:cNvPr id="69" name="Google Shape;69;p14"/>
          <p:cNvSpPr txBox="1"/>
          <p:nvPr/>
        </p:nvSpPr>
        <p:spPr>
          <a:xfrm>
            <a:off x="6867500" y="3691925"/>
            <a:ext cx="1823700" cy="4002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Neutral Sentiment</a:t>
            </a:r>
            <a:endParaRPr>
              <a:latin typeface="Proxima Nova"/>
              <a:ea typeface="Proxima Nova"/>
              <a:cs typeface="Proxima Nova"/>
              <a:sym typeface="Proxima Nova"/>
            </a:endParaRPr>
          </a:p>
        </p:txBody>
      </p:sp>
      <p:sp>
        <p:nvSpPr>
          <p:cNvPr id="70" name="Google Shape;70;p14"/>
          <p:cNvSpPr txBox="1"/>
          <p:nvPr/>
        </p:nvSpPr>
        <p:spPr>
          <a:xfrm>
            <a:off x="6867500" y="4292050"/>
            <a:ext cx="1823700" cy="4002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Negative Sentiment</a:t>
            </a:r>
            <a:endParaRPr>
              <a:latin typeface="Proxima Nova"/>
              <a:ea typeface="Proxima Nova"/>
              <a:cs typeface="Proxima Nova"/>
              <a:sym typeface="Proxima Nova"/>
            </a:endParaRPr>
          </a:p>
        </p:txBody>
      </p:sp>
      <p:cxnSp>
        <p:nvCxnSpPr>
          <p:cNvPr id="71" name="Google Shape;71;p14"/>
          <p:cNvCxnSpPr>
            <a:stCxn id="67" idx="3"/>
            <a:endCxn id="68" idx="1"/>
          </p:cNvCxnSpPr>
          <p:nvPr/>
        </p:nvCxnSpPr>
        <p:spPr>
          <a:xfrm rot="10800000" flipH="1">
            <a:off x="6243649" y="3292025"/>
            <a:ext cx="624000" cy="600000"/>
          </a:xfrm>
          <a:prstGeom prst="straightConnector1">
            <a:avLst/>
          </a:prstGeom>
          <a:noFill/>
          <a:ln w="9525" cap="flat" cmpd="sng">
            <a:solidFill>
              <a:schemeClr val="dk2"/>
            </a:solidFill>
            <a:prstDash val="solid"/>
            <a:round/>
            <a:headEnd type="none" w="med" len="med"/>
            <a:tailEnd type="triangle" w="med" len="med"/>
          </a:ln>
        </p:spPr>
      </p:cxnSp>
      <p:cxnSp>
        <p:nvCxnSpPr>
          <p:cNvPr id="72" name="Google Shape;72;p14"/>
          <p:cNvCxnSpPr>
            <a:stCxn id="67" idx="3"/>
            <a:endCxn id="69" idx="1"/>
          </p:cNvCxnSpPr>
          <p:nvPr/>
        </p:nvCxnSpPr>
        <p:spPr>
          <a:xfrm>
            <a:off x="6243649" y="3892025"/>
            <a:ext cx="624000" cy="0"/>
          </a:xfrm>
          <a:prstGeom prst="straightConnector1">
            <a:avLst/>
          </a:prstGeom>
          <a:noFill/>
          <a:ln w="9525" cap="flat" cmpd="sng">
            <a:solidFill>
              <a:schemeClr val="dk2"/>
            </a:solidFill>
            <a:prstDash val="solid"/>
            <a:round/>
            <a:headEnd type="none" w="med" len="med"/>
            <a:tailEnd type="triangle" w="med" len="med"/>
          </a:ln>
        </p:spPr>
      </p:cxnSp>
      <p:cxnSp>
        <p:nvCxnSpPr>
          <p:cNvPr id="73" name="Google Shape;73;p14"/>
          <p:cNvCxnSpPr>
            <a:stCxn id="67" idx="3"/>
            <a:endCxn id="70" idx="1"/>
          </p:cNvCxnSpPr>
          <p:nvPr/>
        </p:nvCxnSpPr>
        <p:spPr>
          <a:xfrm>
            <a:off x="6243649" y="3892025"/>
            <a:ext cx="624000" cy="600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1570450" y="1959150"/>
            <a:ext cx="5957100" cy="1225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FF5722"/>
                </a:solidFill>
                <a:latin typeface="Alfa Slab One"/>
                <a:ea typeface="Alfa Slab One"/>
                <a:cs typeface="Alfa Slab One"/>
                <a:sym typeface="Alfa Slab One"/>
              </a:rPr>
              <a:t>ANY QUESTIONS?</a:t>
            </a:r>
            <a:endParaRPr sz="4400">
              <a:solidFill>
                <a:srgbClr val="FF5722"/>
              </a:solidFill>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a:t>
            </a:r>
            <a:endParaRPr/>
          </a:p>
        </p:txBody>
      </p:sp>
      <p:sp>
        <p:nvSpPr>
          <p:cNvPr id="79" name="Google Shape;79;p15"/>
          <p:cNvSpPr txBox="1">
            <a:spLocks noGrp="1"/>
          </p:cNvSpPr>
          <p:nvPr>
            <p:ph type="body" idx="1"/>
          </p:nvPr>
        </p:nvSpPr>
        <p:spPr>
          <a:xfrm>
            <a:off x="311700" y="1152475"/>
            <a:ext cx="8520600" cy="870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The final outcome of the project will be very useful to the canadian political parties IT cell.  Where a group of political strategists understand the sentiment of the people to develop the parties policies.</a:t>
            </a:r>
            <a:endParaRPr sz="1300" b="1">
              <a:solidFill>
                <a:srgbClr val="000000"/>
              </a:solidFill>
              <a:latin typeface="Merriweather"/>
              <a:ea typeface="Merriweather"/>
              <a:cs typeface="Merriweather"/>
              <a:sym typeface="Merriweather"/>
            </a:endParaRPr>
          </a:p>
        </p:txBody>
      </p:sp>
      <p:sp>
        <p:nvSpPr>
          <p:cNvPr id="80" name="Google Shape;80;p15"/>
          <p:cNvSpPr txBox="1"/>
          <p:nvPr/>
        </p:nvSpPr>
        <p:spPr>
          <a:xfrm>
            <a:off x="498675" y="2293925"/>
            <a:ext cx="172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erriweather"/>
                <a:ea typeface="Merriweather"/>
                <a:cs typeface="Merriweather"/>
                <a:sym typeface="Merriweather"/>
              </a:rPr>
              <a:t>Users:-</a:t>
            </a:r>
            <a:endParaRPr b="1">
              <a:latin typeface="Merriweather"/>
              <a:ea typeface="Merriweather"/>
              <a:cs typeface="Merriweather"/>
              <a:sym typeface="Merriweather"/>
            </a:endParaRPr>
          </a:p>
        </p:txBody>
      </p:sp>
      <p:pic>
        <p:nvPicPr>
          <p:cNvPr id="81" name="Google Shape;81;p15"/>
          <p:cNvPicPr preferRelativeResize="0"/>
          <p:nvPr/>
        </p:nvPicPr>
        <p:blipFill>
          <a:blip r:embed="rId3">
            <a:alphaModFix/>
          </a:blip>
          <a:stretch>
            <a:fillRect/>
          </a:stretch>
        </p:blipFill>
        <p:spPr>
          <a:xfrm>
            <a:off x="2222775" y="2816450"/>
            <a:ext cx="4364074" cy="2056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pic>
        <p:nvPicPr>
          <p:cNvPr id="87" name="Google Shape;87;p16"/>
          <p:cNvPicPr preferRelativeResize="0"/>
          <p:nvPr/>
        </p:nvPicPr>
        <p:blipFill>
          <a:blip r:embed="rId3">
            <a:alphaModFix/>
          </a:blip>
          <a:stretch>
            <a:fillRect/>
          </a:stretch>
        </p:blipFill>
        <p:spPr>
          <a:xfrm>
            <a:off x="1994700" y="1084650"/>
            <a:ext cx="4787300" cy="3820975"/>
          </a:xfrm>
          <a:prstGeom prst="rect">
            <a:avLst/>
          </a:prstGeom>
          <a:noFill/>
          <a:ln w="9525" cap="flat" cmpd="sng">
            <a:solidFill>
              <a:schemeClr val="dk2"/>
            </a:solidFill>
            <a:prstDash val="solid"/>
            <a:round/>
            <a:headEnd type="none" w="sm" len="sm"/>
            <a:tailEnd type="none" w="sm" len="sm"/>
          </a:ln>
        </p:spPr>
      </p:pic>
      <p:sp>
        <p:nvSpPr>
          <p:cNvPr id="88" name="Google Shape;88;p16"/>
          <p:cNvSpPr/>
          <p:nvPr/>
        </p:nvSpPr>
        <p:spPr>
          <a:xfrm>
            <a:off x="6433975" y="4027800"/>
            <a:ext cx="286800" cy="25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89" name="Google Shape;89;p16"/>
          <p:cNvSpPr/>
          <p:nvPr/>
        </p:nvSpPr>
        <p:spPr>
          <a:xfrm>
            <a:off x="5902450" y="3467800"/>
            <a:ext cx="286800" cy="25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0" name="Google Shape;90;p16"/>
          <p:cNvSpPr/>
          <p:nvPr/>
        </p:nvSpPr>
        <p:spPr>
          <a:xfrm>
            <a:off x="5200000" y="2866888"/>
            <a:ext cx="286800" cy="25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1" name="Google Shape;91;p16"/>
          <p:cNvSpPr/>
          <p:nvPr/>
        </p:nvSpPr>
        <p:spPr>
          <a:xfrm>
            <a:off x="4428600" y="2219600"/>
            <a:ext cx="286800" cy="25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2" name="Google Shape;92;p16"/>
          <p:cNvSpPr/>
          <p:nvPr/>
        </p:nvSpPr>
        <p:spPr>
          <a:xfrm>
            <a:off x="3652550" y="1577200"/>
            <a:ext cx="286800" cy="25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3" name="Google Shape;93;p16"/>
          <p:cNvSpPr/>
          <p:nvPr/>
        </p:nvSpPr>
        <p:spPr>
          <a:xfrm>
            <a:off x="2964325" y="1168300"/>
            <a:ext cx="286800" cy="25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Primary Research &amp; Data Collection:- </a:t>
            </a:r>
            <a:endParaRPr/>
          </a:p>
        </p:txBody>
      </p:sp>
      <p:sp>
        <p:nvSpPr>
          <p:cNvPr id="99" name="Google Shape;99;p17"/>
          <p:cNvSpPr txBox="1">
            <a:spLocks noGrp="1"/>
          </p:cNvSpPr>
          <p:nvPr>
            <p:ph type="body" idx="1"/>
          </p:nvPr>
        </p:nvSpPr>
        <p:spPr>
          <a:xfrm>
            <a:off x="311700" y="1152475"/>
            <a:ext cx="8520600" cy="1419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We primarily understood there are 6 major parties in Canada, which are at federal level and also, that are loosely connected to with the parties at the provincial level. </a:t>
            </a:r>
            <a:endParaRPr sz="1300" b="1">
              <a:solidFill>
                <a:srgbClr val="000000"/>
              </a:solidFill>
              <a:latin typeface="Merriweather"/>
              <a:ea typeface="Merriweather"/>
              <a:cs typeface="Merriweather"/>
              <a:sym typeface="Merriweather"/>
            </a:endParaRPr>
          </a:p>
          <a:p>
            <a:pPr marL="457200" lvl="0" indent="-311150" algn="just" rtl="0">
              <a:lnSpc>
                <a:spcPct val="150000"/>
              </a:lnSpc>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Secondly, candidates tend to use social media to echo the messages as they are highly disciplined in their communications and among them twitter is no exception. </a:t>
            </a:r>
            <a:endParaRPr sz="1300" b="1">
              <a:solidFill>
                <a:srgbClr val="000000"/>
              </a:solidFill>
              <a:latin typeface="Merriweather"/>
              <a:ea typeface="Merriweather"/>
              <a:cs typeface="Merriweather"/>
              <a:sym typeface="Merriweather"/>
            </a:endParaRPr>
          </a:p>
          <a:p>
            <a:pPr marL="0" lvl="0" indent="0" algn="l" rtl="0">
              <a:spcBef>
                <a:spcPts val="1200"/>
              </a:spcBef>
              <a:spcAft>
                <a:spcPts val="1200"/>
              </a:spcAft>
              <a:buNone/>
            </a:pPr>
            <a:endParaRPr sz="1300">
              <a:solidFill>
                <a:srgbClr val="000000"/>
              </a:solidFill>
              <a:latin typeface="Times New Roman"/>
              <a:ea typeface="Times New Roman"/>
              <a:cs typeface="Times New Roman"/>
              <a:sym typeface="Times New Roman"/>
            </a:endParaRPr>
          </a:p>
        </p:txBody>
      </p:sp>
      <p:sp>
        <p:nvSpPr>
          <p:cNvPr id="100" name="Google Shape;100;p17"/>
          <p:cNvSpPr txBox="1"/>
          <p:nvPr/>
        </p:nvSpPr>
        <p:spPr>
          <a:xfrm>
            <a:off x="2580725" y="3042825"/>
            <a:ext cx="3419400" cy="104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erriweather"/>
                <a:ea typeface="Merriweather"/>
                <a:cs typeface="Merriweather"/>
                <a:sym typeface="Merriweather"/>
              </a:rPr>
              <a:t>Data Collection Resources:-</a:t>
            </a:r>
            <a:endParaRPr b="1">
              <a:latin typeface="Merriweather"/>
              <a:ea typeface="Merriweather"/>
              <a:cs typeface="Merriweather"/>
              <a:sym typeface="Merriweather"/>
            </a:endParaRPr>
          </a:p>
          <a:p>
            <a:pPr marL="0" lvl="0" indent="0" algn="l" rtl="0">
              <a:spcBef>
                <a:spcPts val="0"/>
              </a:spcBef>
              <a:spcAft>
                <a:spcPts val="0"/>
              </a:spcAft>
              <a:buNone/>
            </a:pPr>
            <a:endParaRPr b="1">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b="1">
                <a:latin typeface="Merriweather"/>
                <a:ea typeface="Merriweather"/>
                <a:cs typeface="Merriweather"/>
                <a:sym typeface="Merriweather"/>
              </a:rPr>
              <a:t>Tweepy</a:t>
            </a:r>
            <a:endParaRPr b="1">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b="1">
                <a:latin typeface="Merriweather"/>
                <a:ea typeface="Merriweather"/>
                <a:cs typeface="Merriweather"/>
                <a:sym typeface="Merriweather"/>
              </a:rPr>
              <a:t>Kaggle</a:t>
            </a:r>
            <a:endParaRPr b="1">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Stats:-</a:t>
            </a:r>
            <a:endParaRPr/>
          </a:p>
        </p:txBody>
      </p:sp>
      <p:sp>
        <p:nvSpPr>
          <p:cNvPr id="106" name="Google Shape;106;p18"/>
          <p:cNvSpPr txBox="1">
            <a:spLocks noGrp="1"/>
          </p:cNvSpPr>
          <p:nvPr>
            <p:ph type="body" idx="1"/>
          </p:nvPr>
        </p:nvSpPr>
        <p:spPr>
          <a:xfrm>
            <a:off x="311700" y="1152475"/>
            <a:ext cx="8520600" cy="15399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lnSpcReduction="10000"/>
          </a:bodyPr>
          <a:lstStyle/>
          <a:p>
            <a:pPr marL="457200" lvl="0" indent="-323850" algn="l" rtl="0">
              <a:spcBef>
                <a:spcPts val="0"/>
              </a:spcBef>
              <a:spcAft>
                <a:spcPts val="0"/>
              </a:spcAft>
              <a:buSzPts val="1500"/>
              <a:buFont typeface="Merriweather"/>
              <a:buChar char="➔"/>
            </a:pPr>
            <a:r>
              <a:rPr lang="en" sz="1200" b="1">
                <a:solidFill>
                  <a:srgbClr val="000000"/>
                </a:solidFill>
                <a:latin typeface="Merriweather"/>
                <a:ea typeface="Merriweather"/>
                <a:cs typeface="Merriweather"/>
                <a:sym typeface="Merriweather"/>
              </a:rPr>
              <a:t>In order to fetch tweets from twitter, we have requested an elevated twitter developer account, that gives the accessibility to a large number of tweets. </a:t>
            </a:r>
            <a:endParaRPr sz="1200" b="1">
              <a:solidFill>
                <a:srgbClr val="000000"/>
              </a:solidFill>
              <a:latin typeface="Merriweather"/>
              <a:ea typeface="Merriweather"/>
              <a:cs typeface="Merriweather"/>
              <a:sym typeface="Merriweather"/>
            </a:endParaRPr>
          </a:p>
          <a:p>
            <a:pPr marL="457200" lvl="0" indent="-323850" algn="l" rtl="0">
              <a:spcBef>
                <a:spcPts val="0"/>
              </a:spcBef>
              <a:spcAft>
                <a:spcPts val="0"/>
              </a:spcAft>
              <a:buSzPts val="1500"/>
              <a:buFont typeface="Merriweather"/>
              <a:buChar char="➔"/>
            </a:pPr>
            <a:r>
              <a:rPr lang="en" sz="1200" b="1">
                <a:solidFill>
                  <a:srgbClr val="000000"/>
                </a:solidFill>
                <a:latin typeface="Merriweather"/>
                <a:ea typeface="Merriweather"/>
                <a:cs typeface="Merriweather"/>
                <a:sym typeface="Merriweather"/>
              </a:rPr>
              <a:t>Tweepy package in python is been used to garner our tweets</a:t>
            </a:r>
            <a:endParaRPr sz="1200" b="1">
              <a:solidFill>
                <a:srgbClr val="000000"/>
              </a:solidFill>
              <a:latin typeface="Merriweather"/>
              <a:ea typeface="Merriweather"/>
              <a:cs typeface="Merriweather"/>
              <a:sym typeface="Merriweather"/>
            </a:endParaRPr>
          </a:p>
          <a:p>
            <a:pPr marL="457200" lvl="0" indent="-323850" algn="l" rtl="0">
              <a:spcBef>
                <a:spcPts val="0"/>
              </a:spcBef>
              <a:spcAft>
                <a:spcPts val="0"/>
              </a:spcAft>
              <a:buSzPts val="1500"/>
              <a:buFont typeface="Merriweather"/>
              <a:buChar char="➔"/>
            </a:pPr>
            <a:r>
              <a:rPr lang="en" sz="1200" b="1">
                <a:solidFill>
                  <a:srgbClr val="000000"/>
                </a:solidFill>
                <a:latin typeface="Merriweather"/>
                <a:ea typeface="Merriweather"/>
                <a:cs typeface="Merriweather"/>
                <a:sym typeface="Merriweather"/>
              </a:rPr>
              <a:t>We collected datasets of 2015, 2019 and 2021 as these are the timelines of elections that happened in Canada, We collected the 2015 and 2019 datasets from Kaggle and used the tweepy package to pull the 2021 data</a:t>
            </a:r>
            <a:endParaRPr sz="1200" b="1">
              <a:solidFill>
                <a:srgbClr val="000000"/>
              </a:solidFill>
              <a:latin typeface="Merriweather"/>
              <a:ea typeface="Merriweather"/>
              <a:cs typeface="Merriweather"/>
              <a:sym typeface="Merriweather"/>
            </a:endParaRPr>
          </a:p>
        </p:txBody>
      </p:sp>
      <p:graphicFrame>
        <p:nvGraphicFramePr>
          <p:cNvPr id="107" name="Google Shape;107;p18"/>
          <p:cNvGraphicFramePr/>
          <p:nvPr/>
        </p:nvGraphicFramePr>
        <p:xfrm>
          <a:off x="636825" y="3014588"/>
          <a:ext cx="3144150" cy="1742450"/>
        </p:xfrm>
        <a:graphic>
          <a:graphicData uri="http://schemas.openxmlformats.org/drawingml/2006/table">
            <a:tbl>
              <a:tblPr>
                <a:noFill/>
                <a:tableStyleId>{4AB2A894-CBCD-4861-9216-CFAA2B5B945F}</a:tableStyleId>
              </a:tblPr>
              <a:tblGrid>
                <a:gridCol w="1048050">
                  <a:extLst>
                    <a:ext uri="{9D8B030D-6E8A-4147-A177-3AD203B41FA5}">
                      <a16:colId xmlns:a16="http://schemas.microsoft.com/office/drawing/2014/main" val="20000"/>
                    </a:ext>
                  </a:extLst>
                </a:gridCol>
                <a:gridCol w="1048050">
                  <a:extLst>
                    <a:ext uri="{9D8B030D-6E8A-4147-A177-3AD203B41FA5}">
                      <a16:colId xmlns:a16="http://schemas.microsoft.com/office/drawing/2014/main" val="20001"/>
                    </a:ext>
                  </a:extLst>
                </a:gridCol>
                <a:gridCol w="1048050">
                  <a:extLst>
                    <a:ext uri="{9D8B030D-6E8A-4147-A177-3AD203B41FA5}">
                      <a16:colId xmlns:a16="http://schemas.microsoft.com/office/drawing/2014/main" val="20002"/>
                    </a:ext>
                  </a:extLst>
                </a:gridCol>
              </a:tblGrid>
              <a:tr h="355050">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Year</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EA9999"/>
                    </a:solidFill>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Tweets</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EA9999"/>
                    </a:solidFill>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Source</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312250">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2015</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3014</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Kaggle</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9775">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2019</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2134</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Kaggle</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9775">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2021</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6000</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b="1">
                          <a:latin typeface="Merriweather"/>
                          <a:ea typeface="Merriweather"/>
                          <a:cs typeface="Merriweather"/>
                          <a:sym typeface="Merriweather"/>
                        </a:rPr>
                        <a:t>Twitter</a:t>
                      </a:r>
                      <a:endParaRPr sz="1500" b="1">
                        <a:latin typeface="Merriweather"/>
                        <a:ea typeface="Merriweather"/>
                        <a:cs typeface="Merriweather"/>
                        <a:sym typeface="Merriweathe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8" name="Google Shape;108;p18"/>
          <p:cNvSpPr txBox="1"/>
          <p:nvPr/>
        </p:nvSpPr>
        <p:spPr>
          <a:xfrm>
            <a:off x="4301400" y="3134550"/>
            <a:ext cx="4530900" cy="184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#elxn43 OR #cdnpoli OR #ItsOurVote OR #justin OR #justintrudeau OR #lpc OR #liberalparty OR #justin4pm OR #teamtrudeau# OR #liberal OR #liberals OR #voteliberals OR #liberal_party OR #trudeau OR #conservativeparty OR #cpc OR #conservative OR #conservatives OR #votecpc OR #teaparty OR #ndp OR #votendp OR #ndpleader OR #ndpcanada OR #green OR #greenparty OR #gpc OR #canadiangreens OR #greenpartyofcanada OR #votegreen OR #polqc OR #paysqc OR #jevotebloc OR #ppc OR #bloc OR #blocqc OR #greenpeace OR #AndrewScheer OR #Andrew OR #Scheer OR #JagmeetSingh OR #Jagmeet OR #Singh OR OR #people OR ##YvesFrançoisBlanchet OR #Blanchet OR #Yves OR #peopleparty OR #peoplesparty OR #MaximeBernier OR #Maxime OR #Bernier OR #Elizabeth OR #May OR #ElizabethMay OR #leftwing OR #rightwing OR #ItsTimeForYOUToGetAhead OR #Initforyou OR #ChooseForward OR #NotLeftNotRightForwardTogether -filter: retweets</a:t>
            </a:r>
            <a:endParaRPr sz="900">
              <a:latin typeface="Proxima Nova"/>
              <a:ea typeface="Proxima Nova"/>
              <a:cs typeface="Proxima Nova"/>
              <a:sym typeface="Proxima Nova"/>
            </a:endParaRPr>
          </a:p>
        </p:txBody>
      </p:sp>
      <p:sp>
        <p:nvSpPr>
          <p:cNvPr id="109" name="Google Shape;109;p18"/>
          <p:cNvSpPr/>
          <p:nvPr/>
        </p:nvSpPr>
        <p:spPr>
          <a:xfrm>
            <a:off x="5770400" y="2773663"/>
            <a:ext cx="2037300" cy="279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Keywords: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115" name="Google Shape;115;p19"/>
          <p:cNvSpPr txBox="1">
            <a:spLocks noGrp="1"/>
          </p:cNvSpPr>
          <p:nvPr>
            <p:ph type="body" idx="1"/>
          </p:nvPr>
        </p:nvSpPr>
        <p:spPr>
          <a:xfrm>
            <a:off x="311700" y="1152475"/>
            <a:ext cx="8520600" cy="2922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1200"/>
              </a:spcBef>
              <a:spcAft>
                <a:spcPts val="0"/>
              </a:spcAft>
              <a:buNone/>
            </a:pPr>
            <a:endParaRPr sz="1100">
              <a:solidFill>
                <a:srgbClr val="000000"/>
              </a:solidFill>
              <a:latin typeface="Arial"/>
              <a:ea typeface="Arial"/>
              <a:cs typeface="Arial"/>
              <a:sym typeface="Arial"/>
            </a:endParaRPr>
          </a:p>
          <a:p>
            <a:pPr marL="457200" lvl="0" indent="-311150" algn="l" rtl="0">
              <a:spcBef>
                <a:spcPts val="120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Removal of punctuations</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Mentions</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Standalone special characters</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emoticons</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Retweets</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numbers</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accented keywords by creating a function</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Removing special characters i.e., ^a-zA-z0-9</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And cross verifying if we have got any missing values and would that affect our analysis</a:t>
            </a:r>
            <a:endParaRPr sz="1300" b="1">
              <a:latin typeface="Merriweather"/>
              <a:ea typeface="Merriweather"/>
              <a:cs typeface="Merriweather"/>
              <a:sym typeface="Merriweather"/>
            </a:endParaRPr>
          </a:p>
        </p:txBody>
      </p:sp>
      <p:pic>
        <p:nvPicPr>
          <p:cNvPr id="116" name="Google Shape;116;p19"/>
          <p:cNvPicPr preferRelativeResize="0"/>
          <p:nvPr/>
        </p:nvPicPr>
        <p:blipFill>
          <a:blip r:embed="rId3">
            <a:alphaModFix/>
          </a:blip>
          <a:stretch>
            <a:fillRect/>
          </a:stretch>
        </p:blipFill>
        <p:spPr>
          <a:xfrm>
            <a:off x="5271725" y="1017725"/>
            <a:ext cx="3319775" cy="168430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Exploratory Data Analysis:-</a:t>
            </a:r>
            <a:endParaRPr/>
          </a:p>
        </p:txBody>
      </p:sp>
      <p:pic>
        <p:nvPicPr>
          <p:cNvPr id="122" name="Google Shape;122;p20"/>
          <p:cNvPicPr preferRelativeResize="0"/>
          <p:nvPr/>
        </p:nvPicPr>
        <p:blipFill>
          <a:blip r:embed="rId3">
            <a:alphaModFix/>
          </a:blip>
          <a:stretch>
            <a:fillRect/>
          </a:stretch>
        </p:blipFill>
        <p:spPr>
          <a:xfrm>
            <a:off x="481800" y="1861988"/>
            <a:ext cx="2355250" cy="1419525"/>
          </a:xfrm>
          <a:prstGeom prst="rect">
            <a:avLst/>
          </a:prstGeom>
          <a:noFill/>
          <a:ln>
            <a:noFill/>
          </a:ln>
        </p:spPr>
      </p:pic>
      <p:pic>
        <p:nvPicPr>
          <p:cNvPr id="123" name="Google Shape;123;p20"/>
          <p:cNvPicPr preferRelativeResize="0"/>
          <p:nvPr/>
        </p:nvPicPr>
        <p:blipFill>
          <a:blip r:embed="rId4">
            <a:alphaModFix/>
          </a:blip>
          <a:stretch>
            <a:fillRect/>
          </a:stretch>
        </p:blipFill>
        <p:spPr>
          <a:xfrm>
            <a:off x="3087475" y="1768988"/>
            <a:ext cx="2744750" cy="1605534"/>
          </a:xfrm>
          <a:prstGeom prst="rect">
            <a:avLst/>
          </a:prstGeom>
          <a:noFill/>
          <a:ln>
            <a:noFill/>
          </a:ln>
        </p:spPr>
      </p:pic>
      <p:pic>
        <p:nvPicPr>
          <p:cNvPr id="124" name="Google Shape;124;p20"/>
          <p:cNvPicPr preferRelativeResize="0"/>
          <p:nvPr/>
        </p:nvPicPr>
        <p:blipFill>
          <a:blip r:embed="rId5">
            <a:alphaModFix/>
          </a:blip>
          <a:stretch>
            <a:fillRect/>
          </a:stretch>
        </p:blipFill>
        <p:spPr>
          <a:xfrm>
            <a:off x="6082649" y="1793987"/>
            <a:ext cx="2744750" cy="1555550"/>
          </a:xfrm>
          <a:prstGeom prst="rect">
            <a:avLst/>
          </a:prstGeom>
          <a:noFill/>
          <a:ln>
            <a:noFill/>
          </a:ln>
        </p:spPr>
      </p:pic>
      <p:sp>
        <p:nvSpPr>
          <p:cNvPr id="125" name="Google Shape;125;p20"/>
          <p:cNvSpPr/>
          <p:nvPr/>
        </p:nvSpPr>
        <p:spPr>
          <a:xfrm>
            <a:off x="1239125" y="1103188"/>
            <a:ext cx="840600" cy="41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2015</a:t>
            </a:r>
            <a:endParaRPr/>
          </a:p>
        </p:txBody>
      </p:sp>
      <p:sp>
        <p:nvSpPr>
          <p:cNvPr id="126" name="Google Shape;126;p20"/>
          <p:cNvSpPr/>
          <p:nvPr/>
        </p:nvSpPr>
        <p:spPr>
          <a:xfrm>
            <a:off x="4039550" y="1103200"/>
            <a:ext cx="840600" cy="41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2019</a:t>
            </a:r>
            <a:endParaRPr/>
          </a:p>
        </p:txBody>
      </p:sp>
      <p:sp>
        <p:nvSpPr>
          <p:cNvPr id="127" name="Google Shape;127;p20"/>
          <p:cNvSpPr/>
          <p:nvPr/>
        </p:nvSpPr>
        <p:spPr>
          <a:xfrm>
            <a:off x="6977775" y="1103200"/>
            <a:ext cx="840600" cy="4143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2021</a:t>
            </a:r>
            <a:endParaRPr/>
          </a:p>
        </p:txBody>
      </p:sp>
      <p:cxnSp>
        <p:nvCxnSpPr>
          <p:cNvPr id="128" name="Google Shape;128;p20"/>
          <p:cNvCxnSpPr/>
          <p:nvPr/>
        </p:nvCxnSpPr>
        <p:spPr>
          <a:xfrm>
            <a:off x="2963575" y="1125575"/>
            <a:ext cx="0" cy="2550300"/>
          </a:xfrm>
          <a:prstGeom prst="straightConnector1">
            <a:avLst/>
          </a:prstGeom>
          <a:noFill/>
          <a:ln w="28575" cap="flat" cmpd="sng">
            <a:solidFill>
              <a:schemeClr val="dk2"/>
            </a:solidFill>
            <a:prstDash val="solid"/>
            <a:round/>
            <a:headEnd type="none" w="med" len="med"/>
            <a:tailEnd type="none" w="med" len="med"/>
          </a:ln>
        </p:spPr>
      </p:cxnSp>
      <p:cxnSp>
        <p:nvCxnSpPr>
          <p:cNvPr id="129" name="Google Shape;129;p20"/>
          <p:cNvCxnSpPr/>
          <p:nvPr/>
        </p:nvCxnSpPr>
        <p:spPr>
          <a:xfrm>
            <a:off x="5979800" y="1125575"/>
            <a:ext cx="0" cy="2550300"/>
          </a:xfrm>
          <a:prstGeom prst="straightConnector1">
            <a:avLst/>
          </a:prstGeom>
          <a:noFill/>
          <a:ln w="28575" cap="flat" cmpd="sng">
            <a:solidFill>
              <a:schemeClr val="dk2"/>
            </a:solidFill>
            <a:prstDash val="solid"/>
            <a:round/>
            <a:headEnd type="none" w="med" len="med"/>
            <a:tailEnd type="none" w="med" len="med"/>
          </a:ln>
        </p:spPr>
      </p:cxnSp>
      <p:sp>
        <p:nvSpPr>
          <p:cNvPr id="130" name="Google Shape;130;p20"/>
          <p:cNvSpPr txBox="1"/>
          <p:nvPr/>
        </p:nvSpPr>
        <p:spPr>
          <a:xfrm>
            <a:off x="584175" y="3875425"/>
            <a:ext cx="8178300" cy="1110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 sz="700">
                <a:latin typeface="Times New Roman"/>
                <a:ea typeface="Times New Roman"/>
                <a:cs typeface="Times New Roman"/>
                <a:sym typeface="Times New Roman"/>
              </a:rPr>
              <a:t> </a:t>
            </a:r>
            <a:r>
              <a:rPr lang="en" sz="1300" b="1">
                <a:latin typeface="Merriweather"/>
                <a:ea typeface="Merriweather"/>
                <a:cs typeface="Merriweather"/>
                <a:sym typeface="Merriweather"/>
              </a:rPr>
              <a:t>#choosefoward was one the top most used hashtags in twitter for the year 2019 which was the election theme for the Liberal Party of Canada. </a:t>
            </a:r>
            <a:endParaRPr sz="1300" b="1">
              <a:latin typeface="Merriweather"/>
              <a:ea typeface="Merriweather"/>
              <a:cs typeface="Merriweather"/>
              <a:sym typeface="Merriweather"/>
            </a:endParaRPr>
          </a:p>
          <a:p>
            <a:pPr marL="457200" lvl="0" indent="-317500" algn="l" rtl="0">
              <a:lnSpc>
                <a:spcPct val="115000"/>
              </a:lnSpc>
              <a:spcBef>
                <a:spcPts val="0"/>
              </a:spcBef>
              <a:spcAft>
                <a:spcPts val="0"/>
              </a:spcAft>
              <a:buSzPts val="1400"/>
              <a:buChar char="★"/>
            </a:pPr>
            <a:r>
              <a:rPr lang="en" sz="1300" b="1">
                <a:latin typeface="Merriweather"/>
                <a:ea typeface="Merriweather"/>
                <a:cs typeface="Merriweather"/>
                <a:sym typeface="Merriweather"/>
              </a:rPr>
              <a:t>For the year 2021, most of the political party names are listed which tells us that the year 2022 election was quite tough.</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311700" y="323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of Labelled Data:-</a:t>
            </a:r>
            <a:endParaRPr/>
          </a:p>
        </p:txBody>
      </p:sp>
      <p:sp>
        <p:nvSpPr>
          <p:cNvPr id="136" name="Google Shape;136;p21"/>
          <p:cNvSpPr txBox="1">
            <a:spLocks noGrp="1"/>
          </p:cNvSpPr>
          <p:nvPr>
            <p:ph type="body" idx="1"/>
          </p:nvPr>
        </p:nvSpPr>
        <p:spPr>
          <a:xfrm>
            <a:off x="311700" y="1095500"/>
            <a:ext cx="8520600" cy="7569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We have leveraged the TextBlob package in python to create labelled data.</a:t>
            </a:r>
            <a:endParaRPr sz="1300" b="1">
              <a:solidFill>
                <a:srgbClr val="000000"/>
              </a:solidFill>
              <a:latin typeface="Merriweather"/>
              <a:ea typeface="Merriweather"/>
              <a:cs typeface="Merriweather"/>
              <a:sym typeface="Merriweather"/>
            </a:endParaRPr>
          </a:p>
          <a:p>
            <a:pPr marL="457200" lvl="0" indent="-311150" algn="l" rtl="0">
              <a:spcBef>
                <a:spcPts val="0"/>
              </a:spcBef>
              <a:spcAft>
                <a:spcPts val="0"/>
              </a:spcAft>
              <a:buClr>
                <a:srgbClr val="000000"/>
              </a:buClr>
              <a:buSzPts val="1300"/>
              <a:buFont typeface="Merriweather"/>
              <a:buChar char="➔"/>
            </a:pPr>
            <a:r>
              <a:rPr lang="en" sz="1300" b="1">
                <a:solidFill>
                  <a:srgbClr val="000000"/>
                </a:solidFill>
                <a:latin typeface="Merriweather"/>
                <a:ea typeface="Merriweather"/>
                <a:cs typeface="Merriweather"/>
                <a:sym typeface="Merriweather"/>
              </a:rPr>
              <a:t>Using Textblob we can find the sentiment polarity of the text based on the words present in it.</a:t>
            </a:r>
            <a:endParaRPr sz="1300" b="1">
              <a:solidFill>
                <a:srgbClr val="000000"/>
              </a:solidFill>
              <a:latin typeface="Merriweather"/>
              <a:ea typeface="Merriweather"/>
              <a:cs typeface="Merriweather"/>
              <a:sym typeface="Merriweather"/>
            </a:endParaRPr>
          </a:p>
        </p:txBody>
      </p:sp>
      <p:graphicFrame>
        <p:nvGraphicFramePr>
          <p:cNvPr id="137" name="Google Shape;137;p21"/>
          <p:cNvGraphicFramePr/>
          <p:nvPr/>
        </p:nvGraphicFramePr>
        <p:xfrm>
          <a:off x="738775" y="2365425"/>
          <a:ext cx="7239000" cy="1584840"/>
        </p:xfrm>
        <a:graphic>
          <a:graphicData uri="http://schemas.openxmlformats.org/drawingml/2006/table">
            <a:tbl>
              <a:tblPr>
                <a:noFill/>
                <a:tableStyleId>{8853B90F-B9D8-474A-9368-D96A380C4827}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t>Year</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99999"/>
                      </a:solidFill>
                      <a:prstDash val="solid"/>
                      <a:round/>
                      <a:headEnd type="none" w="sm" len="sm"/>
                      <a:tailEnd type="none" w="sm" len="sm"/>
                    </a:lnB>
                    <a:solidFill>
                      <a:srgbClr val="D5A6BD"/>
                    </a:solidFill>
                  </a:tcPr>
                </a:tc>
                <a:tc>
                  <a:txBody>
                    <a:bodyPr/>
                    <a:lstStyle/>
                    <a:p>
                      <a:pPr marL="0" lvl="0" indent="0" algn="ctr" rtl="0">
                        <a:spcBef>
                          <a:spcPts val="0"/>
                        </a:spcBef>
                        <a:spcAft>
                          <a:spcPts val="0"/>
                        </a:spcAft>
                        <a:buNone/>
                      </a:pPr>
                      <a:r>
                        <a:rPr lang="en"/>
                        <a:t>Positive Tweets</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99999"/>
                      </a:solidFill>
                      <a:prstDash val="solid"/>
                      <a:round/>
                      <a:headEnd type="none" w="sm" len="sm"/>
                      <a:tailEnd type="none" w="sm" len="sm"/>
                    </a:lnB>
                    <a:solidFill>
                      <a:srgbClr val="D5A6BD"/>
                    </a:solidFill>
                  </a:tcPr>
                </a:tc>
                <a:tc>
                  <a:txBody>
                    <a:bodyPr/>
                    <a:lstStyle/>
                    <a:p>
                      <a:pPr marL="0" lvl="0" indent="0" algn="ctr" rtl="0">
                        <a:spcBef>
                          <a:spcPts val="0"/>
                        </a:spcBef>
                        <a:spcAft>
                          <a:spcPts val="0"/>
                        </a:spcAft>
                        <a:buNone/>
                      </a:pPr>
                      <a:r>
                        <a:rPr lang="en"/>
                        <a:t>Negative Tweets </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99999"/>
                      </a:solidFill>
                      <a:prstDash val="solid"/>
                      <a:round/>
                      <a:headEnd type="none" w="sm" len="sm"/>
                      <a:tailEnd type="none" w="sm" len="sm"/>
                    </a:lnB>
                    <a:solidFill>
                      <a:srgbClr val="D5A6BD"/>
                    </a:solidFill>
                  </a:tcPr>
                </a:tc>
                <a:tc>
                  <a:txBody>
                    <a:bodyPr/>
                    <a:lstStyle/>
                    <a:p>
                      <a:pPr marL="0" lvl="0" indent="0" algn="ctr" rtl="0">
                        <a:spcBef>
                          <a:spcPts val="0"/>
                        </a:spcBef>
                        <a:spcAft>
                          <a:spcPts val="0"/>
                        </a:spcAft>
                        <a:buNone/>
                      </a:pPr>
                      <a:r>
                        <a:rPr lang="en"/>
                        <a:t>Neutral Tweets</a:t>
                      </a:r>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99999"/>
                      </a:solidFill>
                      <a:prstDash val="solid"/>
                      <a:round/>
                      <a:headEnd type="none" w="sm" len="sm"/>
                      <a:tailEnd type="none" w="sm" len="sm"/>
                    </a:lnB>
                    <a:solidFill>
                      <a:srgbClr val="D5A6BD"/>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2015</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19.3%</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9.2%</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71.5%</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2019</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46.6%</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21.9%</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31.5%</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2021</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50.4%</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26.8%</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t>22.8%</a:t>
                      </a:r>
                      <a:endParaRPr/>
                    </a:p>
                  </a:txBody>
                  <a:tcPr marL="91425" marR="91425" marT="91425" marB="91425">
                    <a:lnL w="19050" cap="flat" cmpd="sng">
                      <a:solidFill>
                        <a:srgbClr val="999999"/>
                      </a:solidFill>
                      <a:prstDash val="solid"/>
                      <a:round/>
                      <a:headEnd type="none" w="sm" len="sm"/>
                      <a:tailEnd type="none" w="sm" len="sm"/>
                    </a:lnL>
                    <a:lnR w="19050" cap="flat" cmpd="sng">
                      <a:solidFill>
                        <a:srgbClr val="999999"/>
                      </a:solidFill>
                      <a:prstDash val="solid"/>
                      <a:round/>
                      <a:headEnd type="none" w="sm" len="sm"/>
                      <a:tailEnd type="none" w="sm" len="sm"/>
                    </a:lnR>
                    <a:lnT w="19050" cap="flat" cmpd="sng">
                      <a:solidFill>
                        <a:srgbClr val="999999"/>
                      </a:solidFill>
                      <a:prstDash val="solid"/>
                      <a:round/>
                      <a:headEnd type="none" w="sm" len="sm"/>
                      <a:tailEnd type="none" w="sm" len="sm"/>
                    </a:lnT>
                    <a:lnB w="19050" cap="flat" cmpd="sng">
                      <a:solidFill>
                        <a:srgbClr val="999999"/>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1137</Words>
  <Application>Microsoft Office PowerPoint</Application>
  <PresentationFormat>On-screen Show (16:9)</PresentationFormat>
  <Paragraphs>141</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Merriweather Light</vt:lpstr>
      <vt:lpstr>Times New Roman</vt:lpstr>
      <vt:lpstr>Merriweather</vt:lpstr>
      <vt:lpstr>Merriweather Black</vt:lpstr>
      <vt:lpstr>Amatic SC</vt:lpstr>
      <vt:lpstr>Calibri</vt:lpstr>
      <vt:lpstr>Alfa Slab One</vt:lpstr>
      <vt:lpstr>Georgia</vt:lpstr>
      <vt:lpstr>Proxima Nova</vt:lpstr>
      <vt:lpstr>Gameday</vt:lpstr>
      <vt:lpstr>Canadian Election Analysis</vt:lpstr>
      <vt:lpstr>Introduction:-</vt:lpstr>
      <vt:lpstr>Motivation:-</vt:lpstr>
      <vt:lpstr>Methodology:-</vt:lpstr>
      <vt:lpstr>Primary Research &amp; Data Collection:- </vt:lpstr>
      <vt:lpstr>Data Collection Stats:-</vt:lpstr>
      <vt:lpstr>Data Cleaning:-</vt:lpstr>
      <vt:lpstr>Exploratory Data Analysis:-</vt:lpstr>
      <vt:lpstr>Creating of Labelled Data:-</vt:lpstr>
      <vt:lpstr>Party Wise Sentiments Over time:-</vt:lpstr>
      <vt:lpstr>Data Modelling:- </vt:lpstr>
      <vt:lpstr>Traditional Models with Grid Search: </vt:lpstr>
      <vt:lpstr>Deep Learning Models:</vt:lpstr>
      <vt:lpstr>Transfer Learning: </vt:lpstr>
      <vt:lpstr>Bert-uncased Performance:-</vt:lpstr>
      <vt:lpstr>Topic Modelling:-</vt:lpstr>
      <vt:lpstr>Flask API:-</vt:lpstr>
      <vt:lpstr>Future Plans:-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Canadian Election Analysis</dc:title>
  <dc:creator>noah david</dc:creator>
  <cp:lastModifiedBy>noah david</cp:lastModifiedBy>
  <cp:revision>2</cp:revision>
  <dcterms:modified xsi:type="dcterms:W3CDTF">2023-01-17T20:05:05Z</dcterms:modified>
</cp:coreProperties>
</file>